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5"/>
  </p:notesMasterIdLst>
  <p:sldIdLst>
    <p:sldId id="318" r:id="rId2"/>
    <p:sldId id="284" r:id="rId3"/>
    <p:sldId id="387" r:id="rId4"/>
    <p:sldId id="388" r:id="rId5"/>
    <p:sldId id="389" r:id="rId6"/>
    <p:sldId id="390" r:id="rId7"/>
    <p:sldId id="391" r:id="rId8"/>
    <p:sldId id="392" r:id="rId9"/>
    <p:sldId id="393" r:id="rId10"/>
    <p:sldId id="394" r:id="rId11"/>
    <p:sldId id="395" r:id="rId12"/>
    <p:sldId id="396" r:id="rId13"/>
    <p:sldId id="397" r:id="rId14"/>
    <p:sldId id="384" r:id="rId15"/>
    <p:sldId id="398" r:id="rId16"/>
    <p:sldId id="386" r:id="rId17"/>
    <p:sldId id="416" r:id="rId18"/>
    <p:sldId id="399" r:id="rId19"/>
    <p:sldId id="415" r:id="rId20"/>
    <p:sldId id="417" r:id="rId21"/>
    <p:sldId id="385" r:id="rId22"/>
    <p:sldId id="297" r:id="rId23"/>
    <p:sldId id="306" r:id="rId24"/>
    <p:sldId id="421" r:id="rId25"/>
    <p:sldId id="422" r:id="rId26"/>
    <p:sldId id="379" r:id="rId27"/>
    <p:sldId id="380" r:id="rId28"/>
    <p:sldId id="444" r:id="rId29"/>
    <p:sldId id="285" r:id="rId30"/>
    <p:sldId id="468" r:id="rId31"/>
    <p:sldId id="341" r:id="rId32"/>
    <p:sldId id="446" r:id="rId33"/>
    <p:sldId id="286" r:id="rId34"/>
    <p:sldId id="469" r:id="rId35"/>
    <p:sldId id="344" r:id="rId36"/>
    <p:sldId id="376" r:id="rId37"/>
    <p:sldId id="348" r:id="rId38"/>
    <p:sldId id="339" r:id="rId39"/>
    <p:sldId id="338" r:id="rId40"/>
    <p:sldId id="470" r:id="rId41"/>
    <p:sldId id="340" r:id="rId42"/>
    <p:sldId id="287" r:id="rId43"/>
    <p:sldId id="346" r:id="rId44"/>
    <p:sldId id="345" r:id="rId45"/>
    <p:sldId id="464" r:id="rId46"/>
    <p:sldId id="467" r:id="rId47"/>
    <p:sldId id="466" r:id="rId48"/>
    <p:sldId id="288" r:id="rId49"/>
    <p:sldId id="429" r:id="rId50"/>
    <p:sldId id="319" r:id="rId51"/>
    <p:sldId id="329" r:id="rId52"/>
    <p:sldId id="325" r:id="rId53"/>
    <p:sldId id="331" r:id="rId54"/>
    <p:sldId id="419" r:id="rId55"/>
    <p:sldId id="336" r:id="rId56"/>
    <p:sldId id="430" r:id="rId57"/>
    <p:sldId id="418" r:id="rId58"/>
    <p:sldId id="432" r:id="rId59"/>
    <p:sldId id="327" r:id="rId60"/>
    <p:sldId id="322" r:id="rId61"/>
    <p:sldId id="328" r:id="rId62"/>
    <p:sldId id="438" r:id="rId63"/>
    <p:sldId id="400" r:id="rId64"/>
    <p:sldId id="402" r:id="rId65"/>
    <p:sldId id="403" r:id="rId66"/>
    <p:sldId id="404" r:id="rId67"/>
    <p:sldId id="405" r:id="rId68"/>
    <p:sldId id="423" r:id="rId69"/>
    <p:sldId id="401" r:id="rId70"/>
    <p:sldId id="406" r:id="rId71"/>
    <p:sldId id="407" r:id="rId72"/>
    <p:sldId id="408" r:id="rId73"/>
    <p:sldId id="409" r:id="rId74"/>
    <p:sldId id="410" r:id="rId75"/>
    <p:sldId id="411" r:id="rId76"/>
    <p:sldId id="412" r:id="rId77"/>
    <p:sldId id="413" r:id="rId78"/>
    <p:sldId id="426" r:id="rId79"/>
    <p:sldId id="425" r:id="rId80"/>
    <p:sldId id="414" r:id="rId81"/>
    <p:sldId id="424" r:id="rId82"/>
    <p:sldId id="440" r:id="rId83"/>
    <p:sldId id="439" r:id="rId84"/>
    <p:sldId id="441" r:id="rId85"/>
    <p:sldId id="442" r:id="rId86"/>
    <p:sldId id="443" r:id="rId87"/>
    <p:sldId id="447" r:id="rId88"/>
    <p:sldId id="448" r:id="rId89"/>
    <p:sldId id="449" r:id="rId90"/>
    <p:sldId id="450" r:id="rId91"/>
    <p:sldId id="451" r:id="rId92"/>
    <p:sldId id="452" r:id="rId93"/>
    <p:sldId id="453" r:id="rId94"/>
    <p:sldId id="454" r:id="rId95"/>
    <p:sldId id="455" r:id="rId96"/>
    <p:sldId id="456" r:id="rId97"/>
    <p:sldId id="457" r:id="rId98"/>
    <p:sldId id="458" r:id="rId99"/>
    <p:sldId id="459" r:id="rId100"/>
    <p:sldId id="460" r:id="rId101"/>
    <p:sldId id="461" r:id="rId102"/>
    <p:sldId id="462" r:id="rId103"/>
    <p:sldId id="463" r:id="rId10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2112" y="-8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28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7034F1-3B9A-43EE-BD5E-BD0D8899DC5C}" type="datetimeFigureOut">
              <a:rPr lang="en-US" smtClean="0"/>
              <a:t>11/5/2012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1ECAB1-547E-4FDE-A612-98C52F96B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18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CAB1-547E-4FDE-A612-98C52F96B9E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57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ECAB1-547E-4FDE-A612-98C52F96B9E3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57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EFBE-2462-4364-84EA-38301EB922F9}" type="datetimeFigureOut">
              <a:rPr lang="en-US" smtClean="0"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B7154-E227-40D0-B8B9-4EF2C42F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6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EFBE-2462-4364-84EA-38301EB922F9}" type="datetimeFigureOut">
              <a:rPr lang="en-US" smtClean="0"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B7154-E227-40D0-B8B9-4EF2C42F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26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EFBE-2462-4364-84EA-38301EB922F9}" type="datetimeFigureOut">
              <a:rPr lang="en-US" smtClean="0"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B7154-E227-40D0-B8B9-4EF2C42F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54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EFBE-2462-4364-84EA-38301EB922F9}" type="datetimeFigureOut">
              <a:rPr lang="en-US" smtClean="0"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B7154-E227-40D0-B8B9-4EF2C42F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47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EFBE-2462-4364-84EA-38301EB922F9}" type="datetimeFigureOut">
              <a:rPr lang="en-US" smtClean="0"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B7154-E227-40D0-B8B9-4EF2C42F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5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EFBE-2462-4364-84EA-38301EB922F9}" type="datetimeFigureOut">
              <a:rPr lang="en-US" smtClean="0"/>
              <a:t>11/5/2012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B7154-E227-40D0-B8B9-4EF2C42F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10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EFBE-2462-4364-84EA-38301EB922F9}" type="datetimeFigureOut">
              <a:rPr lang="en-US" smtClean="0"/>
              <a:t>11/5/2012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B7154-E227-40D0-B8B9-4EF2C42F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64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EFBE-2462-4364-84EA-38301EB922F9}" type="datetimeFigureOut">
              <a:rPr lang="en-US" smtClean="0"/>
              <a:t>11/5/2012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B7154-E227-40D0-B8B9-4EF2C42F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3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EFBE-2462-4364-84EA-38301EB922F9}" type="datetimeFigureOut">
              <a:rPr lang="en-US" smtClean="0"/>
              <a:t>11/5/2012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B7154-E227-40D0-B8B9-4EF2C42F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49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EFBE-2462-4364-84EA-38301EB922F9}" type="datetimeFigureOut">
              <a:rPr lang="en-US" smtClean="0"/>
              <a:t>11/5/2012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B7154-E227-40D0-B8B9-4EF2C42F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41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EEFBE-2462-4364-84EA-38301EB922F9}" type="datetimeFigureOut">
              <a:rPr lang="en-US" smtClean="0"/>
              <a:t>11/5/2012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B7154-E227-40D0-B8B9-4EF2C42F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60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EEFBE-2462-4364-84EA-38301EB922F9}" type="datetimeFigureOut">
              <a:rPr lang="en-US" smtClean="0"/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B7154-E227-40D0-B8B9-4EF2C42F9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22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 smtClean="0"/>
              <a:t>Application of Feynman-like notation to synthesis of circuits from </a:t>
            </a:r>
            <a:r>
              <a:rPr lang="en-US" dirty="0" err="1" smtClean="0"/>
              <a:t>memristors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Marek</a:t>
            </a:r>
            <a:r>
              <a:rPr lang="en-US" dirty="0" smtClean="0"/>
              <a:t> </a:t>
            </a:r>
            <a:r>
              <a:rPr lang="en-US" dirty="0" err="1" smtClean="0"/>
              <a:t>Perkowski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19400" y="5181600"/>
            <a:ext cx="3429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November 5,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4363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44762"/>
          </a:xfrm>
        </p:spPr>
        <p:txBody>
          <a:bodyPr>
            <a:normAutofit/>
          </a:bodyPr>
          <a:lstStyle/>
          <a:p>
            <a:r>
              <a:rPr lang="en-US" dirty="0" smtClean="0"/>
              <a:t>Islands of </a:t>
            </a:r>
            <a:r>
              <a:rPr lang="en-US" dirty="0" err="1" smtClean="0"/>
              <a:t>Memristors</a:t>
            </a:r>
            <a:r>
              <a:rPr lang="en-US" dirty="0" smtClean="0"/>
              <a:t> for parallel calculations, SIMD mode inside normal MOSFET logic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6" t="59632" r="31642" b="13933"/>
          <a:stretch/>
        </p:blipFill>
        <p:spPr bwMode="auto">
          <a:xfrm>
            <a:off x="-1" y="3505200"/>
            <a:ext cx="9057105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64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91" y="1371600"/>
            <a:ext cx="392588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18693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53291" y="152142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3291" y="185848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2" y="3267075"/>
            <a:ext cx="392588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7769" y="340961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143000" y="52578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722812" y="3753963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612078" y="1819893"/>
            <a:ext cx="453634" cy="15584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96191" y="3602015"/>
            <a:ext cx="44356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31" idx="1"/>
          </p:cNvCxnSpPr>
          <p:nvPr/>
        </p:nvCxnSpPr>
        <p:spPr>
          <a:xfrm>
            <a:off x="1527123" y="401690"/>
            <a:ext cx="3195689" cy="35369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91" y="4832866"/>
            <a:ext cx="392588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81000" y="4648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05691" y="498268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05691" y="531975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4720740" y="4419600"/>
            <a:ext cx="535472" cy="8421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5131821" y="3966256"/>
            <a:ext cx="242546" cy="3009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131821" y="3995737"/>
            <a:ext cx="242546" cy="2714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4636" y="461665"/>
            <a:ext cx="918556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But we have fan-out of two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So we replicate the first EXOR , and we have only 12 gates, not 21 as in their  design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131821" y="1371600"/>
            <a:ext cx="3859779" cy="1600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we design three-input EXOR as a two-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ancilla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gate?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558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91" y="641866"/>
            <a:ext cx="392588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457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53291" y="79168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3291" y="112875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/>
          <a:stretch/>
        </p:blipFill>
        <p:spPr bwMode="auto">
          <a:xfrm>
            <a:off x="5435240" y="2537341"/>
            <a:ext cx="355636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7769" y="267988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143000" y="452806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622079" y="1090159"/>
            <a:ext cx="817361" cy="1589723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96191" y="2872281"/>
            <a:ext cx="50950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91" y="4103132"/>
            <a:ext cx="392588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81000" y="391846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05691" y="425295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05691" y="459002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4774479" y="3654447"/>
            <a:ext cx="660761" cy="8736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634094" y="29095"/>
            <a:ext cx="3509906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Synthesis with copying to get a tree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622080" y="3200400"/>
            <a:ext cx="16263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962400" y="301573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048000" y="976354"/>
            <a:ext cx="1056409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52475" y="1308699"/>
            <a:ext cx="115252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905000" y="1090159"/>
            <a:ext cx="827809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172200" y="274320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7517680" y="2872281"/>
            <a:ext cx="940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8839200" y="3000332"/>
            <a:ext cx="9405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914400" y="4712732"/>
            <a:ext cx="1143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2057400" y="4532024"/>
            <a:ext cx="83300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3243695" y="4437620"/>
            <a:ext cx="98540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077150" y="1920927"/>
            <a:ext cx="91910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 XOR B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4975687" y="4453009"/>
            <a:ext cx="91910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 XOR B</a:t>
            </a:r>
            <a:endParaRPr lang="en-US" sz="1600" dirty="0"/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6248400" y="3000332"/>
            <a:ext cx="81316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1845975" y="1885020"/>
            <a:ext cx="13977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1912331" y="5334000"/>
            <a:ext cx="13977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91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126890" y="5663699"/>
            <a:ext cx="367678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5070123" y="5208199"/>
            <a:ext cx="6175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992018" y="5517922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Oval 5"/>
          <p:cNvSpPr/>
          <p:nvPr/>
        </p:nvSpPr>
        <p:spPr>
          <a:xfrm>
            <a:off x="5372350" y="3505200"/>
            <a:ext cx="49274" cy="57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Oval 6"/>
          <p:cNvSpPr/>
          <p:nvPr/>
        </p:nvSpPr>
        <p:spPr>
          <a:xfrm>
            <a:off x="7085814" y="5443754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Rectangle 7"/>
          <p:cNvSpPr/>
          <p:nvPr/>
        </p:nvSpPr>
        <p:spPr>
          <a:xfrm>
            <a:off x="5231616" y="5044484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9" name="Straight Connector 8"/>
          <p:cNvCxnSpPr>
            <a:stCxn id="6" idx="3"/>
          </p:cNvCxnSpPr>
          <p:nvPr/>
        </p:nvCxnSpPr>
        <p:spPr>
          <a:xfrm flipH="1">
            <a:off x="5357690" y="3554424"/>
            <a:ext cx="21876" cy="14027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316266" y="4957134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557899" y="4249580"/>
            <a:ext cx="5466" cy="81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096000" y="3534035"/>
            <a:ext cx="49274" cy="57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3" name="Straight Connector 12"/>
          <p:cNvCxnSpPr>
            <a:endCxn id="29" idx="2"/>
          </p:cNvCxnSpPr>
          <p:nvPr/>
        </p:nvCxnSpPr>
        <p:spPr>
          <a:xfrm>
            <a:off x="4997312" y="4241636"/>
            <a:ext cx="1534293" cy="794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51376" y="3505200"/>
            <a:ext cx="367678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61806" y="3335923"/>
            <a:ext cx="181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5534010" y="5545060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9" name="Straight Connector 18"/>
          <p:cNvCxnSpPr/>
          <p:nvPr/>
        </p:nvCxnSpPr>
        <p:spPr>
          <a:xfrm>
            <a:off x="5070123" y="4249580"/>
            <a:ext cx="4617" cy="9390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5058161" y="4220746"/>
            <a:ext cx="49274" cy="57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672453" y="5208199"/>
            <a:ext cx="0" cy="3368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5632407" y="5433889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4" name="Rectangle 23"/>
          <p:cNvSpPr/>
          <p:nvPr/>
        </p:nvSpPr>
        <p:spPr>
          <a:xfrm>
            <a:off x="7853122" y="5340573"/>
            <a:ext cx="437732" cy="231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EXOR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6536521" y="4947173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43196" y="5225733"/>
            <a:ext cx="972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143196" y="3554201"/>
            <a:ext cx="15200" cy="16789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428818" y="5044484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9" name="Oval 28"/>
          <p:cNvSpPr/>
          <p:nvPr/>
        </p:nvSpPr>
        <p:spPr>
          <a:xfrm>
            <a:off x="6531605" y="4220746"/>
            <a:ext cx="49274" cy="57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7124186" y="5225733"/>
            <a:ext cx="2666" cy="2176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92686" y="2438400"/>
            <a:ext cx="4738930" cy="1947211"/>
            <a:chOff x="407936" y="2803339"/>
            <a:chExt cx="7588673" cy="3106185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872060" y="5636244"/>
              <a:ext cx="7124549" cy="255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81156" y="4912187"/>
              <a:ext cx="98888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3858777" y="5406257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07936" y="3221361"/>
              <a:ext cx="290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</a:t>
              </a:r>
              <a:endParaRPr lang="en-US" sz="1600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1243645" y="2896682"/>
              <a:ext cx="78904" cy="91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8" name="Oval 37"/>
            <p:cNvSpPr/>
            <p:nvPr/>
          </p:nvSpPr>
          <p:spPr>
            <a:xfrm>
              <a:off x="4008978" y="5287944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39762" y="4651030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40" name="Straight Connector 39"/>
            <p:cNvCxnSpPr/>
            <p:nvPr/>
          </p:nvCxnSpPr>
          <p:spPr>
            <a:xfrm flipH="1">
              <a:off x="1241651" y="2942680"/>
              <a:ext cx="24340" cy="156900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1175317" y="4511689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3163602" y="3383002"/>
              <a:ext cx="8753" cy="129370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2514600" y="2895600"/>
              <a:ext cx="78904" cy="91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664561" y="3370329"/>
              <a:ext cx="58878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51136" y="2942680"/>
              <a:ext cx="58878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449234" y="2803339"/>
              <a:ext cx="290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A</a:t>
              </a:r>
              <a:endParaRPr lang="en-US" sz="16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524000" y="5449548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781156" y="3383002"/>
              <a:ext cx="7394" cy="149801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762000" y="3337005"/>
              <a:ext cx="78904" cy="91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49170" y="5454134"/>
              <a:ext cx="290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1745696" y="4912187"/>
              <a:ext cx="0" cy="53736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1681568" y="5272207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237704" y="5123350"/>
              <a:ext cx="1884256" cy="5891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EXOR(A,B)</a:t>
              </a:r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3129368" y="4495800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2499519" y="4940158"/>
              <a:ext cx="155720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2499519" y="2972616"/>
              <a:ext cx="24340" cy="197939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2956898" y="4651030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9" name="Oval 58"/>
            <p:cNvSpPr/>
            <p:nvPr/>
          </p:nvSpPr>
          <p:spPr>
            <a:xfrm>
              <a:off x="3121496" y="3337005"/>
              <a:ext cx="78904" cy="91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0" name="Straight Connector 59"/>
            <p:cNvCxnSpPr/>
            <p:nvPr/>
          </p:nvCxnSpPr>
          <p:spPr>
            <a:xfrm flipH="1">
              <a:off x="4070424" y="4940158"/>
              <a:ext cx="4269" cy="34712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/>
          <p:cNvSpPr txBox="1"/>
          <p:nvPr/>
        </p:nvSpPr>
        <p:spPr>
          <a:xfrm>
            <a:off x="4824164" y="5600237"/>
            <a:ext cx="181410" cy="231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751347" y="228600"/>
            <a:ext cx="33994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of coloring to show that </a:t>
            </a:r>
            <a:r>
              <a:rPr lang="en-US" dirty="0" err="1" smtClean="0"/>
              <a:t>exor</a:t>
            </a:r>
            <a:r>
              <a:rPr lang="en-US" dirty="0" smtClean="0"/>
              <a:t> of three inputs must have three </a:t>
            </a:r>
            <a:r>
              <a:rPr lang="en-US" dirty="0" err="1" smtClean="0"/>
              <a:t>ancilla</a:t>
            </a:r>
            <a:r>
              <a:rPr lang="en-US" dirty="0" smtClean="0"/>
              <a:t>, </a:t>
            </a:r>
          </a:p>
          <a:p>
            <a:r>
              <a:rPr lang="en-US" dirty="0" smtClean="0"/>
              <a:t>all in red are one </a:t>
            </a:r>
            <a:r>
              <a:rPr lang="en-US" dirty="0" err="1" smtClean="0"/>
              <a:t>ancilla</a:t>
            </a:r>
            <a:r>
              <a:rPr lang="en-US" dirty="0" smtClean="0"/>
              <a:t> but blue and green cannot be combined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1346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126890" y="3606299"/>
            <a:ext cx="367678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5070123" y="3150799"/>
            <a:ext cx="61753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992018" y="3460522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Oval 5"/>
          <p:cNvSpPr/>
          <p:nvPr/>
        </p:nvSpPr>
        <p:spPr>
          <a:xfrm>
            <a:off x="5372350" y="1447800"/>
            <a:ext cx="49274" cy="57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Oval 6"/>
          <p:cNvSpPr/>
          <p:nvPr/>
        </p:nvSpPr>
        <p:spPr>
          <a:xfrm>
            <a:off x="7085814" y="3386354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" name="Rectangle 7"/>
          <p:cNvSpPr/>
          <p:nvPr/>
        </p:nvSpPr>
        <p:spPr>
          <a:xfrm>
            <a:off x="5231616" y="2987084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9" name="Straight Connector 8"/>
          <p:cNvCxnSpPr>
            <a:stCxn id="6" idx="3"/>
          </p:cNvCxnSpPr>
          <p:nvPr/>
        </p:nvCxnSpPr>
        <p:spPr>
          <a:xfrm flipH="1">
            <a:off x="5357690" y="1497024"/>
            <a:ext cx="21876" cy="14027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316266" y="2899734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580879" y="3303512"/>
            <a:ext cx="0" cy="282586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096000" y="1476635"/>
            <a:ext cx="49274" cy="57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3" name="Straight Connector 12"/>
          <p:cNvCxnSpPr/>
          <p:nvPr/>
        </p:nvCxnSpPr>
        <p:spPr>
          <a:xfrm>
            <a:off x="4766863" y="6104730"/>
            <a:ext cx="1861601" cy="2464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51376" y="1447800"/>
            <a:ext cx="367678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61806" y="1278523"/>
            <a:ext cx="181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5534010" y="3487660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2" name="Straight Connector 21"/>
          <p:cNvCxnSpPr/>
          <p:nvPr/>
        </p:nvCxnSpPr>
        <p:spPr>
          <a:xfrm>
            <a:off x="5672453" y="3150799"/>
            <a:ext cx="0" cy="33686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5632407" y="3376489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4" name="Rectangle 23"/>
          <p:cNvSpPr/>
          <p:nvPr/>
        </p:nvSpPr>
        <p:spPr>
          <a:xfrm>
            <a:off x="7853122" y="3283173"/>
            <a:ext cx="437732" cy="231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EXOR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6536521" y="3266295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43196" y="3168333"/>
            <a:ext cx="972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143196" y="1496801"/>
            <a:ext cx="15200" cy="16789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428818" y="2987084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7124186" y="3168333"/>
            <a:ext cx="2666" cy="2176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412077" y="1377481"/>
            <a:ext cx="4738930" cy="1947211"/>
            <a:chOff x="407936" y="2803339"/>
            <a:chExt cx="7588673" cy="3106185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872060" y="5636244"/>
              <a:ext cx="7124549" cy="255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81156" y="4912187"/>
              <a:ext cx="98888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3858777" y="5406257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07936" y="3221361"/>
              <a:ext cx="290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</a:t>
              </a:r>
              <a:endParaRPr lang="en-US" sz="1600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1243645" y="2896682"/>
              <a:ext cx="78904" cy="91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8" name="Oval 37"/>
            <p:cNvSpPr/>
            <p:nvPr/>
          </p:nvSpPr>
          <p:spPr>
            <a:xfrm>
              <a:off x="4008978" y="5287944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39762" y="4651030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40" name="Straight Connector 39"/>
            <p:cNvCxnSpPr/>
            <p:nvPr/>
          </p:nvCxnSpPr>
          <p:spPr>
            <a:xfrm flipH="1">
              <a:off x="1241651" y="2942680"/>
              <a:ext cx="24340" cy="156900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1175317" y="4511689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3163602" y="3383002"/>
              <a:ext cx="8753" cy="129370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2514600" y="2895600"/>
              <a:ext cx="78904" cy="91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664561" y="3370329"/>
              <a:ext cx="58878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51136" y="2942680"/>
              <a:ext cx="58878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449234" y="2803339"/>
              <a:ext cx="290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A</a:t>
              </a:r>
              <a:endParaRPr lang="en-US" sz="1600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524000" y="5449548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781156" y="3383002"/>
              <a:ext cx="7394" cy="149801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762000" y="3337005"/>
              <a:ext cx="78904" cy="91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49170" y="5454134"/>
              <a:ext cx="290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1745696" y="4912187"/>
              <a:ext cx="0" cy="53736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1681568" y="5272207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237704" y="5123350"/>
              <a:ext cx="1884256" cy="5891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EXOR(A,B)</a:t>
              </a:r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3129368" y="4495800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2499519" y="4940158"/>
              <a:ext cx="155720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2499519" y="2972616"/>
              <a:ext cx="24340" cy="197939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2956898" y="4651030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9" name="Oval 58"/>
            <p:cNvSpPr/>
            <p:nvPr/>
          </p:nvSpPr>
          <p:spPr>
            <a:xfrm>
              <a:off x="3121496" y="3337005"/>
              <a:ext cx="78904" cy="91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0" name="Straight Connector 59"/>
            <p:cNvCxnSpPr/>
            <p:nvPr/>
          </p:nvCxnSpPr>
          <p:spPr>
            <a:xfrm flipH="1">
              <a:off x="4070424" y="4940158"/>
              <a:ext cx="4269" cy="34712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/>
          <p:cNvSpPr txBox="1"/>
          <p:nvPr/>
        </p:nvSpPr>
        <p:spPr>
          <a:xfrm>
            <a:off x="4824164" y="3542837"/>
            <a:ext cx="181410" cy="231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85477" y="4305668"/>
            <a:ext cx="4738930" cy="1947211"/>
            <a:chOff x="407936" y="2803339"/>
            <a:chExt cx="7588673" cy="3106185"/>
          </a:xfrm>
        </p:grpSpPr>
        <p:cxnSp>
          <p:nvCxnSpPr>
            <p:cNvPr id="62" name="Straight Connector 61"/>
            <p:cNvCxnSpPr/>
            <p:nvPr/>
          </p:nvCxnSpPr>
          <p:spPr>
            <a:xfrm flipV="1">
              <a:off x="872060" y="5636244"/>
              <a:ext cx="7124549" cy="255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81156" y="4912187"/>
              <a:ext cx="98888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/>
            <p:cNvSpPr/>
            <p:nvPr/>
          </p:nvSpPr>
          <p:spPr>
            <a:xfrm>
              <a:off x="3858777" y="5406257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07936" y="3221361"/>
              <a:ext cx="290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B</a:t>
              </a:r>
              <a:endParaRPr lang="en-US" sz="1600" dirty="0"/>
            </a:p>
          </p:txBody>
        </p:sp>
        <p:sp>
          <p:nvSpPr>
            <p:cNvPr id="68" name="Oval 67"/>
            <p:cNvSpPr/>
            <p:nvPr/>
          </p:nvSpPr>
          <p:spPr>
            <a:xfrm>
              <a:off x="1243645" y="2896682"/>
              <a:ext cx="78904" cy="91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9" name="Oval 68"/>
            <p:cNvSpPr/>
            <p:nvPr/>
          </p:nvSpPr>
          <p:spPr>
            <a:xfrm>
              <a:off x="4008978" y="5287944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039762" y="4651030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71" name="Straight Connector 70"/>
            <p:cNvCxnSpPr/>
            <p:nvPr/>
          </p:nvCxnSpPr>
          <p:spPr>
            <a:xfrm flipH="1">
              <a:off x="1241651" y="2942680"/>
              <a:ext cx="24340" cy="156900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71"/>
            <p:cNvSpPr/>
            <p:nvPr/>
          </p:nvSpPr>
          <p:spPr>
            <a:xfrm>
              <a:off x="1175317" y="4511689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3163602" y="3383002"/>
              <a:ext cx="8753" cy="129370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73"/>
            <p:cNvSpPr/>
            <p:nvPr/>
          </p:nvSpPr>
          <p:spPr>
            <a:xfrm>
              <a:off x="2514600" y="2895600"/>
              <a:ext cx="78904" cy="91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664561" y="3370329"/>
              <a:ext cx="58878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751136" y="2942680"/>
              <a:ext cx="5887811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449234" y="2803339"/>
              <a:ext cx="2905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A</a:t>
              </a:r>
              <a:endParaRPr lang="en-US" sz="1600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524000" y="5449548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781156" y="3383002"/>
              <a:ext cx="7394" cy="149801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/>
            <p:cNvSpPr/>
            <p:nvPr/>
          </p:nvSpPr>
          <p:spPr>
            <a:xfrm>
              <a:off x="762000" y="3337005"/>
              <a:ext cx="78904" cy="91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49170" y="5454134"/>
              <a:ext cx="290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1745696" y="4912187"/>
              <a:ext cx="0" cy="53736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Oval 82"/>
            <p:cNvSpPr/>
            <p:nvPr/>
          </p:nvSpPr>
          <p:spPr>
            <a:xfrm>
              <a:off x="1681568" y="5272207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237704" y="5123350"/>
              <a:ext cx="1884256" cy="5891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EXOR(A,B)</a:t>
              </a:r>
              <a:endParaRPr lang="en-US" dirty="0"/>
            </a:p>
          </p:txBody>
        </p:sp>
        <p:sp>
          <p:nvSpPr>
            <p:cNvPr id="85" name="Oval 84"/>
            <p:cNvSpPr/>
            <p:nvPr/>
          </p:nvSpPr>
          <p:spPr>
            <a:xfrm>
              <a:off x="3129368" y="4495800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2499519" y="4940158"/>
              <a:ext cx="155720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H="1">
              <a:off x="2499519" y="2972616"/>
              <a:ext cx="24340" cy="197939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2956898" y="4651030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9" name="Oval 88"/>
            <p:cNvSpPr/>
            <p:nvPr/>
          </p:nvSpPr>
          <p:spPr>
            <a:xfrm>
              <a:off x="3121496" y="3337005"/>
              <a:ext cx="78904" cy="91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90" name="Straight Connector 89"/>
            <p:cNvCxnSpPr/>
            <p:nvPr/>
          </p:nvCxnSpPr>
          <p:spPr>
            <a:xfrm flipH="1">
              <a:off x="4070424" y="4940158"/>
              <a:ext cx="4269" cy="34712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3286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577" y="25400"/>
            <a:ext cx="8229600" cy="8128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4000" dirty="0" err="1" smtClean="0"/>
              <a:t>Memristive</a:t>
            </a:r>
            <a:r>
              <a:rPr lang="en-US" sz="4000" dirty="0" smtClean="0"/>
              <a:t> </a:t>
            </a:r>
            <a:r>
              <a:rPr lang="en-US" sz="4000" dirty="0" err="1" smtClean="0"/>
              <a:t>Stateful</a:t>
            </a:r>
            <a:r>
              <a:rPr lang="en-US" sz="4000" dirty="0" smtClean="0"/>
              <a:t> Logic Gate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838201"/>
            <a:ext cx="8229600" cy="2133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This gate realizes material implication p</a:t>
            </a:r>
            <a:r>
              <a:rPr lang="en-US" sz="2400" dirty="0" smtClean="0">
                <a:sym typeface="Wingdings" pitchFamily="2" charset="2"/>
              </a:rPr>
              <a:t> q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ym typeface="Wingdings" pitchFamily="2" charset="2"/>
              </a:rPr>
              <a:t>Device q can be SET conditionally depending on the status of the device p.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sym typeface="Wingdings" pitchFamily="2" charset="2"/>
              </a:rPr>
              <a:t>“</a:t>
            </a:r>
            <a:r>
              <a:rPr lang="en-US" sz="2400" dirty="0" err="1" smtClean="0">
                <a:sym typeface="Wingdings" pitchFamily="2" charset="2"/>
              </a:rPr>
              <a:t>Stateful</a:t>
            </a:r>
            <a:r>
              <a:rPr lang="en-US" sz="2400" dirty="0" smtClean="0">
                <a:sym typeface="Wingdings" pitchFamily="2" charset="2"/>
              </a:rPr>
              <a:t> Logic”, functioning complete NAND and status storing in device s</a:t>
            </a:r>
            <a:endParaRPr lang="en-US" sz="2400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9" t="30935" r="17103" b="27000"/>
          <a:stretch/>
        </p:blipFill>
        <p:spPr bwMode="auto">
          <a:xfrm>
            <a:off x="25400" y="3352800"/>
            <a:ext cx="8356601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19600" y="6400800"/>
            <a:ext cx="4724400" cy="48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52600" y="4752562"/>
            <a:ext cx="22098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Needs two pulses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9400" y="6488668"/>
            <a:ext cx="2209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Needs three pulses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46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 </a:t>
            </a:r>
            <a:r>
              <a:rPr lang="en-US" dirty="0" err="1" smtClean="0"/>
              <a:t>Burghes</a:t>
            </a:r>
            <a:r>
              <a:rPr lang="en-US" dirty="0" smtClean="0"/>
              <a:t> et al,  Nature </a:t>
            </a:r>
            <a:r>
              <a:rPr lang="en-US" dirty="0" err="1" smtClean="0"/>
              <a:t>Vol</a:t>
            </a:r>
            <a:r>
              <a:rPr lang="en-US" dirty="0" smtClean="0"/>
              <a:t> 404, 2010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10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8" y="-7884"/>
            <a:ext cx="9130862" cy="4275083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9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Memristive</a:t>
            </a: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Implication Logic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48200"/>
            <a:ext cx="9144000" cy="2209800"/>
          </a:xfrm>
        </p:spPr>
        <p:txBody>
          <a:bodyPr>
            <a:noAutofit/>
          </a:bodyPr>
          <a:lstStyle/>
          <a:p>
            <a:r>
              <a:rPr lang="en-US" sz="4400" dirty="0" smtClean="0"/>
              <a:t>DR Stewart, GS Snider, PJ </a:t>
            </a:r>
            <a:r>
              <a:rPr lang="en-US" sz="4400" dirty="0" err="1" smtClean="0"/>
              <a:t>Kuekes</a:t>
            </a:r>
            <a:r>
              <a:rPr lang="en-US" sz="4400" dirty="0" smtClean="0"/>
              <a:t>, JJ Yang, DR Stewart, RS Williams, Nature 464, 873 (2010)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5854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t="7408" r="61597" b="55802"/>
          <a:stretch/>
        </p:blipFill>
        <p:spPr bwMode="auto">
          <a:xfrm>
            <a:off x="727224" y="25400"/>
            <a:ext cx="8061176" cy="652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180936" y="2895600"/>
            <a:ext cx="0" cy="17526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096000" y="2986896"/>
            <a:ext cx="0" cy="17526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0" y="1676401"/>
            <a:ext cx="2438400" cy="20955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Needs two pulses for executing IMPLY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57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855" y="-26719"/>
            <a:ext cx="8229600" cy="6858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l"/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Memristive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Implication Logic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5500" y="0"/>
            <a:ext cx="3200400" cy="3733800"/>
          </a:xfrm>
          <a:solidFill>
            <a:schemeClr val="bg2"/>
          </a:solidFill>
        </p:spPr>
        <p:txBody>
          <a:bodyPr/>
          <a:lstStyle/>
          <a:p>
            <a:r>
              <a:rPr lang="en-US" dirty="0" smtClean="0"/>
              <a:t>DR Stewart, GS Snider, PJ </a:t>
            </a:r>
            <a:r>
              <a:rPr lang="en-US" dirty="0" err="1" smtClean="0"/>
              <a:t>Kuekes</a:t>
            </a:r>
            <a:r>
              <a:rPr lang="en-US" dirty="0" smtClean="0"/>
              <a:t>, JJ Yang, DR Stewart, RS Williams, Nature 464, 873 (2010)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3" t="24591" r="28611" b="12728"/>
          <a:stretch/>
        </p:blipFill>
        <p:spPr bwMode="auto">
          <a:xfrm>
            <a:off x="152400" y="1581150"/>
            <a:ext cx="57531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9800" y="4210050"/>
            <a:ext cx="2209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Needs two pulses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34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5" t="38581" r="69283" b="15107"/>
          <a:stretch/>
        </p:blipFill>
        <p:spPr bwMode="auto">
          <a:xfrm>
            <a:off x="228600" y="457200"/>
            <a:ext cx="1615044" cy="190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0600" y="87868"/>
            <a:ext cx="1295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 to 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5" t="38581" r="69283" b="15107"/>
          <a:stretch/>
        </p:blipFill>
        <p:spPr bwMode="auto">
          <a:xfrm>
            <a:off x="2286000" y="457200"/>
            <a:ext cx="1615044" cy="190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3948" y="1408156"/>
            <a:ext cx="304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5" t="38581" r="69283" b="15107"/>
          <a:stretch/>
        </p:blipFill>
        <p:spPr bwMode="auto">
          <a:xfrm>
            <a:off x="4328556" y="457200"/>
            <a:ext cx="1615044" cy="190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76504" y="1408156"/>
            <a:ext cx="304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245429" y="434978"/>
            <a:ext cx="1615044" cy="1906920"/>
            <a:chOff x="4245429" y="434978"/>
            <a:chExt cx="1615044" cy="190692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5" t="38581" r="69283" b="15107"/>
            <a:stretch/>
          </p:blipFill>
          <p:spPr bwMode="auto">
            <a:xfrm>
              <a:off x="4245429" y="434978"/>
              <a:ext cx="1615044" cy="1906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349834" y="1519066"/>
              <a:ext cx="30480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690754" y="1519066"/>
            <a:ext cx="304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5" t="38581" r="69283" b="15107"/>
          <a:stretch/>
        </p:blipFill>
        <p:spPr bwMode="auto">
          <a:xfrm>
            <a:off x="6340434" y="454696"/>
            <a:ext cx="1615044" cy="1906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488382" y="1405652"/>
            <a:ext cx="304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257307" y="432474"/>
            <a:ext cx="1615044" cy="1906920"/>
            <a:chOff x="4245429" y="434978"/>
            <a:chExt cx="1615044" cy="190692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5" t="38581" r="69283" b="15107"/>
            <a:stretch/>
          </p:blipFill>
          <p:spPr bwMode="auto">
            <a:xfrm>
              <a:off x="4245429" y="434978"/>
              <a:ext cx="1615044" cy="1906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349834" y="1519066"/>
              <a:ext cx="30480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702632" y="1516562"/>
            <a:ext cx="304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405251" y="87868"/>
            <a:ext cx="1295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q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99912" y="0"/>
            <a:ext cx="762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New value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666512" y="432474"/>
            <a:ext cx="563088" cy="9781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97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EXOR realized with </a:t>
            </a:r>
            <a:r>
              <a:rPr lang="en-US" sz="9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memristors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729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0" t="26969" r="47512" b="46889"/>
          <a:stretch/>
        </p:blipFill>
        <p:spPr bwMode="auto">
          <a:xfrm>
            <a:off x="0" y="86193"/>
            <a:ext cx="4999566" cy="36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86193"/>
            <a:ext cx="3886200" cy="1557104"/>
          </a:xfrm>
          <a:solidFill>
            <a:srgbClr val="FFFF00"/>
          </a:solidFill>
        </p:spPr>
        <p:txBody>
          <a:bodyPr/>
          <a:lstStyle/>
          <a:p>
            <a:r>
              <a:rPr lang="en-US" dirty="0" err="1" smtClean="0"/>
              <a:t>Memristor</a:t>
            </a:r>
            <a:r>
              <a:rPr lang="en-US" dirty="0" smtClean="0"/>
              <a:t> Based XOR gate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3" t="26969" r="28553" b="46889"/>
          <a:stretch/>
        </p:blipFill>
        <p:spPr bwMode="auto">
          <a:xfrm>
            <a:off x="4999566" y="1943362"/>
            <a:ext cx="3708400" cy="310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239000" y="4800600"/>
            <a:ext cx="1143000" cy="5773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346949" y="5377934"/>
            <a:ext cx="1371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89400" y="4982297"/>
            <a:ext cx="3124200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2 </a:t>
            </a:r>
            <a:r>
              <a:rPr lang="en-US" sz="2800" dirty="0" err="1" smtClean="0"/>
              <a:t>memristors</a:t>
            </a:r>
            <a:endParaRPr lang="en-US" sz="2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3 FETs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1 resistor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2 steps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5400" y="4800600"/>
            <a:ext cx="317500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First create VRST by S1=1, S2 =0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 smtClean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Next create VSET by S1=0, S2=1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3497496"/>
            <a:ext cx="3784600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Input and output data are in </a:t>
            </a:r>
            <a:r>
              <a:rPr lang="en-US" sz="2800" dirty="0" err="1" smtClean="0"/>
              <a:t>memristors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160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0" t="55447" r="58498" b="16076"/>
          <a:stretch/>
        </p:blipFill>
        <p:spPr bwMode="auto">
          <a:xfrm>
            <a:off x="0" y="86193"/>
            <a:ext cx="4303986" cy="677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3600" y="228600"/>
            <a:ext cx="9144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 </a:t>
            </a:r>
            <a:r>
              <a:rPr lang="en-US" sz="3600" baseline="-25000" dirty="0" smtClean="0"/>
              <a:t>Y</a:t>
            </a:r>
            <a:endParaRPr lang="en-US" sz="3600" baseline="-25000" dirty="0"/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>
            <a:off x="3200400" y="551766"/>
            <a:ext cx="2743200" cy="3231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76800" y="998428"/>
            <a:ext cx="9144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 </a:t>
            </a:r>
            <a:r>
              <a:rPr lang="en-US" sz="3600" baseline="-25000" dirty="0" smtClean="0"/>
              <a:t>P</a:t>
            </a:r>
            <a:endParaRPr lang="en-US" sz="3600" baseline="-25000" dirty="0"/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flipH="1">
            <a:off x="1447800" y="1321594"/>
            <a:ext cx="3429000" cy="3231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34000" y="1797159"/>
            <a:ext cx="9144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 </a:t>
            </a:r>
            <a:r>
              <a:rPr lang="en-US" sz="3600" baseline="-25000" dirty="0" smtClean="0"/>
              <a:t>Q</a:t>
            </a:r>
            <a:endParaRPr lang="en-US" sz="3600" baseline="-25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286000" y="1797159"/>
            <a:ext cx="3048000" cy="6463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50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543800" cy="5715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the </a:t>
            </a:r>
            <a:r>
              <a:rPr lang="en-US" sz="9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Memristor</a:t>
            </a: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build basic logic gates</a:t>
            </a:r>
          </a:p>
        </p:txBody>
      </p:sp>
    </p:spTree>
    <p:extLst>
      <p:ext uri="{BB962C8B-B14F-4D97-AF65-F5344CB8AC3E}">
        <p14:creationId xmlns:p14="http://schemas.microsoft.com/office/powerpoint/2010/main" val="336556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0" t="55447" r="49181" b="16076"/>
          <a:stretch/>
        </p:blipFill>
        <p:spPr bwMode="auto">
          <a:xfrm>
            <a:off x="0" y="86193"/>
            <a:ext cx="7848600" cy="677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67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7" t="7343" r="63369" b="5314"/>
          <a:stretch/>
        </p:blipFill>
        <p:spPr bwMode="auto">
          <a:xfrm>
            <a:off x="0" y="293302"/>
            <a:ext cx="5943600" cy="6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1600200"/>
            <a:ext cx="37338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 this approach, </a:t>
            </a:r>
            <a:r>
              <a:rPr lang="en-US" dirty="0">
                <a:solidFill>
                  <a:srgbClr val="FF0000"/>
                </a:solidFill>
              </a:rPr>
              <a:t>the logic state is represented as resistance</a:t>
            </a:r>
            <a:r>
              <a:rPr lang="en-US" dirty="0"/>
              <a:t>, where a high resistance is logical state zero, and a low resistance is logical state one. </a:t>
            </a:r>
          </a:p>
          <a:p>
            <a:endParaRPr lang="en-US" dirty="0"/>
          </a:p>
          <a:p>
            <a:r>
              <a:rPr lang="en-US" dirty="0"/>
              <a:t>An example of this approach, the IMPLY logic gate, is shown in Figure 2.</a:t>
            </a:r>
          </a:p>
          <a:p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590800" y="4800600"/>
            <a:ext cx="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33800" y="4876800"/>
            <a:ext cx="0" cy="838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96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88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the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Memristor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build basic logic gates</a:t>
            </a:r>
          </a:p>
        </p:txBody>
      </p:sp>
      <p:sp>
        <p:nvSpPr>
          <p:cNvPr id="114691" name="Content Placeholder 2"/>
          <p:cNvSpPr>
            <a:spLocks noGrp="1"/>
          </p:cNvSpPr>
          <p:nvPr>
            <p:ph sz="half" idx="1"/>
          </p:nvPr>
        </p:nvSpPr>
        <p:spPr>
          <a:xfrm>
            <a:off x="381000" y="2895600"/>
            <a:ext cx="4038600" cy="3733800"/>
          </a:xfrm>
        </p:spPr>
        <p:txBody>
          <a:bodyPr/>
          <a:lstStyle/>
          <a:p>
            <a:pPr eaLnBrk="1" hangingPunct="1"/>
            <a:r>
              <a:rPr lang="en-US" smtClean="0"/>
              <a:t>NOT</a:t>
            </a:r>
          </a:p>
          <a:p>
            <a:pPr eaLnBrk="1" hangingPunct="1"/>
            <a:r>
              <a:rPr lang="en-US" smtClean="0"/>
              <a:t>OR</a:t>
            </a:r>
          </a:p>
          <a:p>
            <a:pPr eaLnBrk="1" hangingPunct="1"/>
            <a:r>
              <a:rPr lang="en-US" smtClean="0"/>
              <a:t>AND</a:t>
            </a:r>
          </a:p>
          <a:p>
            <a:pPr eaLnBrk="1" hangingPunct="1"/>
            <a:r>
              <a:rPr lang="en-US" smtClean="0"/>
              <a:t>NAND</a:t>
            </a:r>
          </a:p>
          <a:p>
            <a:pPr eaLnBrk="1" hangingPunct="1"/>
            <a:r>
              <a:rPr lang="en-US" smtClean="0"/>
              <a:t>NOR</a:t>
            </a:r>
          </a:p>
          <a:p>
            <a:pPr eaLnBrk="1" hangingPunct="1"/>
            <a:r>
              <a:rPr lang="en-US" smtClean="0"/>
              <a:t>EXOR</a:t>
            </a:r>
          </a:p>
          <a:p>
            <a:pPr eaLnBrk="1" hangingPunct="1"/>
            <a:r>
              <a:rPr lang="en-US" smtClean="0"/>
              <a:t>MUX</a:t>
            </a:r>
          </a:p>
        </p:txBody>
      </p:sp>
      <p:sp>
        <p:nvSpPr>
          <p:cNvPr id="114692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038600" cy="762000"/>
          </a:xfrm>
        </p:spPr>
        <p:txBody>
          <a:bodyPr/>
          <a:lstStyle/>
          <a:p>
            <a:pPr eaLnBrk="1" hangingPunct="1"/>
            <a:r>
              <a:rPr lang="en-US" smtClean="0"/>
              <a:t>Memristor </a:t>
            </a:r>
          </a:p>
        </p:txBody>
      </p:sp>
      <p:pic>
        <p:nvPicPr>
          <p:cNvPr id="1146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924175"/>
            <a:ext cx="1066800" cy="85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4" name="TextBox 5"/>
          <p:cNvSpPr txBox="1">
            <a:spLocks noChangeArrowheads="1"/>
          </p:cNvSpPr>
          <p:nvPr/>
        </p:nvSpPr>
        <p:spPr bwMode="auto">
          <a:xfrm>
            <a:off x="4864100" y="2924175"/>
            <a:ext cx="317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A</a:t>
            </a:r>
          </a:p>
        </p:txBody>
      </p:sp>
      <p:sp>
        <p:nvSpPr>
          <p:cNvPr id="114695" name="TextBox 6"/>
          <p:cNvSpPr txBox="1">
            <a:spLocks noChangeArrowheads="1"/>
          </p:cNvSpPr>
          <p:nvPr/>
        </p:nvSpPr>
        <p:spPr bwMode="auto">
          <a:xfrm>
            <a:off x="4872038" y="3300413"/>
            <a:ext cx="309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B</a:t>
            </a:r>
          </a:p>
        </p:txBody>
      </p:sp>
      <p:sp>
        <p:nvSpPr>
          <p:cNvPr id="114696" name="TextBox 9"/>
          <p:cNvSpPr txBox="1">
            <a:spLocks noChangeArrowheads="1"/>
          </p:cNvSpPr>
          <p:nvPr/>
        </p:nvSpPr>
        <p:spPr bwMode="auto">
          <a:xfrm>
            <a:off x="6248400" y="3108325"/>
            <a:ext cx="284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x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032375" y="4143375"/>
          <a:ext cx="1552575" cy="256222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17525"/>
                <a:gridCol w="517525"/>
                <a:gridCol w="517525"/>
              </a:tblGrid>
              <a:tr h="51244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</a:t>
                      </a:r>
                      <a:endParaRPr lang="en-US" sz="1800" b="1" dirty="0"/>
                    </a:p>
                  </a:txBody>
                  <a:tcPr marL="91490" marR="91490" marT="45712" marB="4571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</a:t>
                      </a:r>
                      <a:endParaRPr lang="en-US" sz="1800" b="1" dirty="0"/>
                    </a:p>
                  </a:txBody>
                  <a:tcPr marL="91490" marR="91490" marT="45712" marB="4571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X</a:t>
                      </a:r>
                      <a:endParaRPr lang="en-US" sz="1800" b="1" dirty="0"/>
                    </a:p>
                  </a:txBody>
                  <a:tcPr marL="91490" marR="91490" marT="45712" marB="45712"/>
                </a:tc>
              </a:tr>
              <a:tr h="51244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L="91490" marR="91490" marT="45712" marB="4571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L="91490" marR="91490" marT="45712" marB="4571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L="91490" marR="91490" marT="45712" marB="45712"/>
                </a:tc>
              </a:tr>
              <a:tr h="51244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L="91490" marR="91490" marT="45712" marB="4571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L="91490" marR="91490" marT="45712" marB="4571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L="91490" marR="91490" marT="45712" marB="45712"/>
                </a:tc>
              </a:tr>
              <a:tr h="51244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L="91490" marR="91490" marT="45712" marB="4571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L="91490" marR="91490" marT="45712" marB="4571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</a:t>
                      </a:r>
                      <a:endParaRPr lang="en-US" sz="1800" dirty="0"/>
                    </a:p>
                  </a:txBody>
                  <a:tcPr marL="91490" marR="91490" marT="45712" marB="45712"/>
                </a:tc>
              </a:tr>
              <a:tr h="51244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L="91490" marR="91490" marT="45712" marB="4571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L="91490" marR="91490" marT="45712" marB="4571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marL="91490" marR="91490" marT="45712" marB="4571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599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47800" y="152400"/>
            <a:ext cx="62484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Costs of gates with </a:t>
            </a:r>
            <a:r>
              <a:rPr lang="en-US" sz="3600" dirty="0" err="1" smtClean="0"/>
              <a:t>memristors</a:t>
            </a:r>
            <a:endParaRPr lang="en-US" sz="36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143304"/>
              </p:ext>
            </p:extLst>
          </p:nvPr>
        </p:nvGraphicFramePr>
        <p:xfrm>
          <a:off x="990600" y="833367"/>
          <a:ext cx="6096000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Realized with </a:t>
                      </a:r>
                      <a:r>
                        <a:rPr lang="en-US" sz="2000" dirty="0" err="1" smtClean="0"/>
                        <a:t>memristors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Numbers of levels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IMPLY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AND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OR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NAND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NOR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EXOR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XNOR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INHIBIT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</a:tr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NOT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MUX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391400" y="2438400"/>
            <a:ext cx="152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Good for TANT, Negative gate methods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391400" y="1524000"/>
            <a:ext cx="1219200" cy="38100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54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r>
              <a:rPr lang="en-US" dirty="0" smtClean="0"/>
              <a:t>((</a:t>
            </a:r>
            <a:r>
              <a:rPr lang="en-US" dirty="0" err="1" smtClean="0"/>
              <a:t>abc</a:t>
            </a:r>
            <a:r>
              <a:rPr lang="en-US" dirty="0" smtClean="0"/>
              <a:t>)’+ (</a:t>
            </a:r>
            <a:r>
              <a:rPr lang="en-US" dirty="0" err="1" smtClean="0"/>
              <a:t>ab</a:t>
            </a:r>
            <a:r>
              <a:rPr lang="en-US" dirty="0" smtClean="0"/>
              <a:t>))’ + (</a:t>
            </a:r>
            <a:r>
              <a:rPr lang="en-US" dirty="0" err="1" smtClean="0"/>
              <a:t>bcd</a:t>
            </a:r>
            <a:r>
              <a:rPr lang="en-US" dirty="0" smtClean="0"/>
              <a:t>) =</a:t>
            </a:r>
          </a:p>
          <a:p>
            <a:r>
              <a:rPr lang="en-US" dirty="0" smtClean="0"/>
              <a:t>((a’ + b’ + c’) + </a:t>
            </a:r>
            <a:r>
              <a:rPr lang="en-US" dirty="0" err="1" smtClean="0"/>
              <a:t>ab</a:t>
            </a:r>
            <a:r>
              <a:rPr lang="en-US" dirty="0" smtClean="0"/>
              <a:t>)’ + </a:t>
            </a:r>
            <a:r>
              <a:rPr lang="en-US" dirty="0" err="1" smtClean="0"/>
              <a:t>bcd</a:t>
            </a:r>
            <a:r>
              <a:rPr lang="en-US" dirty="0" smtClean="0"/>
              <a:t> =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abc</a:t>
            </a:r>
            <a:r>
              <a:rPr lang="en-US" dirty="0" smtClean="0"/>
              <a:t>) * (</a:t>
            </a:r>
            <a:r>
              <a:rPr lang="en-US" dirty="0" err="1" smtClean="0"/>
              <a:t>ab</a:t>
            </a:r>
            <a:r>
              <a:rPr lang="en-US" dirty="0" smtClean="0"/>
              <a:t>)’ + </a:t>
            </a:r>
            <a:r>
              <a:rPr lang="en-US" dirty="0" err="1" smtClean="0"/>
              <a:t>bcd</a:t>
            </a:r>
            <a:r>
              <a:rPr lang="en-US" dirty="0" smtClean="0"/>
              <a:t> =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abc</a:t>
            </a:r>
            <a:r>
              <a:rPr lang="en-US" dirty="0" smtClean="0"/>
              <a:t>) * (a’ + b’) + </a:t>
            </a:r>
            <a:r>
              <a:rPr lang="en-US" dirty="0" err="1" smtClean="0"/>
              <a:t>bcd</a:t>
            </a:r>
            <a:r>
              <a:rPr lang="en-US" dirty="0" smtClean="0"/>
              <a:t> =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b’c</a:t>
            </a:r>
            <a:r>
              <a:rPr lang="en-US" dirty="0" smtClean="0"/>
              <a:t>)  + </a:t>
            </a:r>
            <a:r>
              <a:rPr lang="en-US" dirty="0" err="1" smtClean="0"/>
              <a:t>bcd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866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((</a:t>
            </a:r>
            <a:r>
              <a:rPr lang="en-US" dirty="0" err="1" smtClean="0"/>
              <a:t>ab</a:t>
            </a:r>
            <a:r>
              <a:rPr lang="en-US" dirty="0" smtClean="0"/>
              <a:t>) </a:t>
            </a:r>
            <a:r>
              <a:rPr lang="en-US" dirty="0" smtClean="0">
                <a:sym typeface="Wingdings" pitchFamily="2" charset="2"/>
              </a:rPr>
              <a:t> 0) = (</a:t>
            </a:r>
            <a:r>
              <a:rPr lang="en-US" dirty="0" err="1" smtClean="0">
                <a:sym typeface="Wingdings" pitchFamily="2" charset="2"/>
              </a:rPr>
              <a:t>a’+b</a:t>
            </a:r>
            <a:r>
              <a:rPr lang="en-US" dirty="0" smtClean="0">
                <a:sym typeface="Wingdings" pitchFamily="2" charset="2"/>
              </a:rPr>
              <a:t>’)</a:t>
            </a:r>
          </a:p>
          <a:p>
            <a:r>
              <a:rPr lang="en-US" dirty="0" smtClean="0"/>
              <a:t>((</a:t>
            </a:r>
            <a:r>
              <a:rPr lang="en-US" dirty="0" err="1" smtClean="0"/>
              <a:t>ab</a:t>
            </a:r>
            <a:r>
              <a:rPr lang="en-US" dirty="0" smtClean="0"/>
              <a:t>) </a:t>
            </a:r>
            <a:r>
              <a:rPr lang="en-US" dirty="0" smtClean="0">
                <a:sym typeface="Wingdings" pitchFamily="2" charset="2"/>
              </a:rPr>
              <a:t> (</a:t>
            </a:r>
            <a:r>
              <a:rPr lang="en-US" dirty="0" err="1" smtClean="0">
                <a:sym typeface="Wingdings" pitchFamily="2" charset="2"/>
              </a:rPr>
              <a:t>ab</a:t>
            </a:r>
            <a:r>
              <a:rPr lang="en-US" dirty="0" smtClean="0">
                <a:sym typeface="Wingdings" pitchFamily="2" charset="2"/>
              </a:rPr>
              <a:t>)) = (</a:t>
            </a:r>
            <a:r>
              <a:rPr lang="en-US" dirty="0" err="1" smtClean="0">
                <a:sym typeface="Wingdings" pitchFamily="2" charset="2"/>
              </a:rPr>
              <a:t>a’+b</a:t>
            </a:r>
            <a:r>
              <a:rPr lang="en-US" dirty="0" smtClean="0">
                <a:sym typeface="Wingdings" pitchFamily="2" charset="2"/>
              </a:rPr>
              <a:t>’)  + </a:t>
            </a:r>
            <a:r>
              <a:rPr lang="en-US" dirty="0" err="1" smtClean="0">
                <a:sym typeface="Wingdings" pitchFamily="2" charset="2"/>
              </a:rPr>
              <a:t>ab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/>
              <a:t>(0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/>
              <a:t>ab</a:t>
            </a:r>
            <a:r>
              <a:rPr lang="en-US" dirty="0" smtClean="0">
                <a:sym typeface="Wingdings" pitchFamily="2" charset="2"/>
              </a:rPr>
              <a:t>) = (</a:t>
            </a:r>
            <a:r>
              <a:rPr lang="en-US" dirty="0" err="1" smtClean="0">
                <a:sym typeface="Wingdings" pitchFamily="2" charset="2"/>
              </a:rPr>
              <a:t>ab</a:t>
            </a:r>
            <a:r>
              <a:rPr lang="en-US" dirty="0" smtClean="0">
                <a:sym typeface="Wingdings" pitchFamily="2" charset="2"/>
              </a:rPr>
              <a:t>)</a:t>
            </a:r>
          </a:p>
          <a:p>
            <a:r>
              <a:rPr lang="en-US" dirty="0" smtClean="0"/>
              <a:t>(a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b</a:t>
            </a:r>
            <a:r>
              <a:rPr lang="en-US" dirty="0" smtClean="0">
                <a:sym typeface="Wingdings" pitchFamily="2" charset="2"/>
              </a:rPr>
              <a:t>) = (</a:t>
            </a:r>
            <a:r>
              <a:rPr lang="en-US" dirty="0" err="1" smtClean="0">
                <a:sym typeface="Wingdings" pitchFamily="2" charset="2"/>
              </a:rPr>
              <a:t>a’+b</a:t>
            </a:r>
            <a:r>
              <a:rPr lang="en-US" dirty="0" smtClean="0">
                <a:sym typeface="Wingdings" pitchFamily="2" charset="2"/>
              </a:rPr>
              <a:t>)</a:t>
            </a:r>
          </a:p>
          <a:p>
            <a:endParaRPr lang="en-US" dirty="0" smtClean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06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Stored Data 1"/>
          <p:cNvSpPr/>
          <p:nvPr/>
        </p:nvSpPr>
        <p:spPr>
          <a:xfrm rot="10800000">
            <a:off x="1104901" y="304800"/>
            <a:ext cx="762000" cy="685800"/>
          </a:xfrm>
          <a:prstGeom prst="flowChartOnlineStora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Connector 2"/>
          <p:cNvSpPr/>
          <p:nvPr/>
        </p:nvSpPr>
        <p:spPr>
          <a:xfrm>
            <a:off x="990600" y="419100"/>
            <a:ext cx="228600" cy="228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endCxn id="3" idx="2"/>
          </p:cNvCxnSpPr>
          <p:nvPr/>
        </p:nvCxnSpPr>
        <p:spPr>
          <a:xfrm>
            <a:off x="685800" y="53340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85800" y="8382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" idx="1"/>
          </p:cNvCxnSpPr>
          <p:nvPr/>
        </p:nvCxnSpPr>
        <p:spPr>
          <a:xfrm>
            <a:off x="1866901" y="647700"/>
            <a:ext cx="5714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1524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61978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743200" y="395181"/>
            <a:ext cx="131445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ym typeface="Symbol"/>
              </a:rPr>
              <a:t>a + </a:t>
            </a:r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13" name="Flowchart: Stored Data 12"/>
          <p:cNvSpPr/>
          <p:nvPr/>
        </p:nvSpPr>
        <p:spPr>
          <a:xfrm rot="10800000">
            <a:off x="3009901" y="1752600"/>
            <a:ext cx="762000" cy="685800"/>
          </a:xfrm>
          <a:prstGeom prst="flowChartOnlineStora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2895600" y="1866900"/>
            <a:ext cx="228600" cy="228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21" idx="1"/>
            <a:endCxn id="14" idx="2"/>
          </p:cNvCxnSpPr>
          <p:nvPr/>
        </p:nvCxnSpPr>
        <p:spPr>
          <a:xfrm>
            <a:off x="1638301" y="1943100"/>
            <a:ext cx="1257299" cy="38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590800" y="22860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1"/>
          </p:cNvCxnSpPr>
          <p:nvPr/>
        </p:nvCxnSpPr>
        <p:spPr>
          <a:xfrm>
            <a:off x="3771901" y="2095500"/>
            <a:ext cx="5714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24050" y="1490990"/>
            <a:ext cx="72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ym typeface="Symbol"/>
              </a:rPr>
              <a:t> </a:t>
            </a:r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2133600" y="206758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4495800" y="1828800"/>
            <a:ext cx="990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ym typeface="Symbol"/>
              </a:rPr>
              <a:t>a + </a:t>
            </a:r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21" name="Flowchart: Stored Data 20"/>
          <p:cNvSpPr/>
          <p:nvPr/>
        </p:nvSpPr>
        <p:spPr>
          <a:xfrm rot="10800000">
            <a:off x="876301" y="1600200"/>
            <a:ext cx="762000" cy="685800"/>
          </a:xfrm>
          <a:prstGeom prst="flowChartOnlineStora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/>
          <p:cNvSpPr/>
          <p:nvPr/>
        </p:nvSpPr>
        <p:spPr>
          <a:xfrm>
            <a:off x="762000" y="1714500"/>
            <a:ext cx="228600" cy="228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endCxn id="22" idx="2"/>
          </p:cNvCxnSpPr>
          <p:nvPr/>
        </p:nvCxnSpPr>
        <p:spPr>
          <a:xfrm>
            <a:off x="457200" y="182880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57200" y="21336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145798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191518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</a:t>
            </a:r>
            <a:endParaRPr lang="en-US" sz="2800" dirty="0"/>
          </a:p>
        </p:txBody>
      </p:sp>
      <p:sp>
        <p:nvSpPr>
          <p:cNvPr id="28" name="Flowchart: Stored Data 27"/>
          <p:cNvSpPr/>
          <p:nvPr/>
        </p:nvSpPr>
        <p:spPr>
          <a:xfrm rot="10800000">
            <a:off x="1257301" y="3276600"/>
            <a:ext cx="762000" cy="685800"/>
          </a:xfrm>
          <a:prstGeom prst="flowChartOnlineStora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/>
          <p:cNvSpPr/>
          <p:nvPr/>
        </p:nvSpPr>
        <p:spPr>
          <a:xfrm>
            <a:off x="1143000" y="3390900"/>
            <a:ext cx="228600" cy="228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endCxn id="29" idx="2"/>
          </p:cNvCxnSpPr>
          <p:nvPr/>
        </p:nvCxnSpPr>
        <p:spPr>
          <a:xfrm>
            <a:off x="838200" y="350520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838200" y="38100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37" idx="2"/>
          </p:cNvCxnSpPr>
          <p:nvPr/>
        </p:nvCxnSpPr>
        <p:spPr>
          <a:xfrm>
            <a:off x="2019301" y="3581400"/>
            <a:ext cx="8762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1000" y="31242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381000" y="359158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4991100" y="3493226"/>
            <a:ext cx="33909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ym typeface="Symbol"/>
              </a:rPr>
              <a:t> ( a + </a:t>
            </a:r>
            <a:r>
              <a:rPr lang="en-US" sz="2800" dirty="0" smtClean="0"/>
              <a:t>b) = a</a:t>
            </a:r>
            <a:r>
              <a:rPr lang="en-US" sz="2800" dirty="0" smtClean="0">
                <a:sym typeface="Symbol"/>
              </a:rPr>
              <a:t> </a:t>
            </a:r>
            <a:r>
              <a:rPr lang="en-US" sz="2800" dirty="0" smtClean="0"/>
              <a:t>* </a:t>
            </a:r>
            <a:r>
              <a:rPr lang="en-US" sz="2800" dirty="0" smtClean="0">
                <a:sym typeface="Symbol"/>
              </a:rPr>
              <a:t></a:t>
            </a:r>
            <a:r>
              <a:rPr lang="en-US" sz="2800" dirty="0" smtClean="0"/>
              <a:t> b</a:t>
            </a:r>
            <a:endParaRPr lang="en-US" sz="2800" dirty="0"/>
          </a:p>
        </p:txBody>
      </p:sp>
      <p:sp>
        <p:nvSpPr>
          <p:cNvPr id="36" name="Flowchart: Stored Data 35"/>
          <p:cNvSpPr/>
          <p:nvPr/>
        </p:nvSpPr>
        <p:spPr>
          <a:xfrm rot="10800000">
            <a:off x="3009901" y="3352800"/>
            <a:ext cx="762000" cy="685800"/>
          </a:xfrm>
          <a:prstGeom prst="flowChartOnlineStora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Connector 36"/>
          <p:cNvSpPr/>
          <p:nvPr/>
        </p:nvSpPr>
        <p:spPr>
          <a:xfrm>
            <a:off x="2895600" y="3467100"/>
            <a:ext cx="228600" cy="228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590800" y="38862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6" idx="1"/>
          </p:cNvCxnSpPr>
          <p:nvPr/>
        </p:nvCxnSpPr>
        <p:spPr>
          <a:xfrm>
            <a:off x="3771901" y="3695700"/>
            <a:ext cx="5714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179320" y="3747952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</a:t>
            </a:r>
            <a:endParaRPr lang="en-US" sz="2800" dirty="0"/>
          </a:p>
        </p:txBody>
      </p:sp>
      <p:sp>
        <p:nvSpPr>
          <p:cNvPr id="44" name="Flowchart: Stored Data 43"/>
          <p:cNvSpPr/>
          <p:nvPr/>
        </p:nvSpPr>
        <p:spPr>
          <a:xfrm rot="10800000">
            <a:off x="3448051" y="5029200"/>
            <a:ext cx="762000" cy="685800"/>
          </a:xfrm>
          <a:prstGeom prst="flowChartOnlineStora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/>
          <p:cNvSpPr/>
          <p:nvPr/>
        </p:nvSpPr>
        <p:spPr>
          <a:xfrm>
            <a:off x="3333750" y="5143500"/>
            <a:ext cx="228600" cy="228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/>
          <p:cNvCxnSpPr>
            <a:endCxn id="45" idx="2"/>
          </p:cNvCxnSpPr>
          <p:nvPr/>
        </p:nvCxnSpPr>
        <p:spPr>
          <a:xfrm>
            <a:off x="3028950" y="525780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54" idx="1"/>
          </p:cNvCxnSpPr>
          <p:nvPr/>
        </p:nvCxnSpPr>
        <p:spPr>
          <a:xfrm flipV="1">
            <a:off x="1790701" y="5562600"/>
            <a:ext cx="1771649" cy="279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4" idx="1"/>
          </p:cNvCxnSpPr>
          <p:nvPr/>
        </p:nvCxnSpPr>
        <p:spPr>
          <a:xfrm>
            <a:off x="4210051" y="5372100"/>
            <a:ext cx="5714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571750" y="48768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5086350" y="5119581"/>
            <a:ext cx="329565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ym typeface="Symbol"/>
              </a:rPr>
              <a:t>a +  </a:t>
            </a:r>
            <a:r>
              <a:rPr lang="en-US" sz="2800" dirty="0" smtClean="0"/>
              <a:t>b = </a:t>
            </a:r>
            <a:r>
              <a:rPr lang="en-US" sz="2800" dirty="0" smtClean="0">
                <a:sym typeface="Symbol"/>
              </a:rPr>
              <a:t></a:t>
            </a:r>
            <a:r>
              <a:rPr lang="en-US" sz="2800" dirty="0" smtClean="0"/>
              <a:t>(a * b)</a:t>
            </a:r>
            <a:endParaRPr lang="en-US" sz="2800" dirty="0"/>
          </a:p>
        </p:txBody>
      </p:sp>
      <p:sp>
        <p:nvSpPr>
          <p:cNvPr id="54" name="Flowchart: Stored Data 53"/>
          <p:cNvSpPr/>
          <p:nvPr/>
        </p:nvSpPr>
        <p:spPr>
          <a:xfrm rot="10800000">
            <a:off x="1028701" y="5247620"/>
            <a:ext cx="762000" cy="685800"/>
          </a:xfrm>
          <a:prstGeom prst="flowChartOnlineStora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914400" y="5361920"/>
            <a:ext cx="228600" cy="228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5" idx="2"/>
          </p:cNvCxnSpPr>
          <p:nvPr/>
        </p:nvCxnSpPr>
        <p:spPr>
          <a:xfrm>
            <a:off x="609600" y="547622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609600" y="578102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52400" y="51054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59" name="TextBox 58"/>
          <p:cNvSpPr txBox="1"/>
          <p:nvPr/>
        </p:nvSpPr>
        <p:spPr>
          <a:xfrm>
            <a:off x="152400" y="55626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724400" y="13900"/>
            <a:ext cx="4419600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All these circuits assume that value of b already exists.</a:t>
            </a:r>
          </a:p>
          <a:p>
            <a:r>
              <a:rPr lang="en-US" sz="2000" dirty="0" smtClean="0"/>
              <a:t>If it does not exist, we need two inverters (from IMPLY) to create it.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6233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Stored Data 1"/>
          <p:cNvSpPr/>
          <p:nvPr/>
        </p:nvSpPr>
        <p:spPr>
          <a:xfrm rot="10800000">
            <a:off x="1104901" y="304800"/>
            <a:ext cx="762000" cy="685800"/>
          </a:xfrm>
          <a:prstGeom prst="flowChartOnlineStora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Connector 2"/>
          <p:cNvSpPr/>
          <p:nvPr/>
        </p:nvSpPr>
        <p:spPr>
          <a:xfrm>
            <a:off x="990600" y="419100"/>
            <a:ext cx="228600" cy="228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endCxn id="3" idx="2"/>
          </p:cNvCxnSpPr>
          <p:nvPr/>
        </p:nvCxnSpPr>
        <p:spPr>
          <a:xfrm>
            <a:off x="685800" y="53340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85800" y="8382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" idx="1"/>
          </p:cNvCxnSpPr>
          <p:nvPr/>
        </p:nvCxnSpPr>
        <p:spPr>
          <a:xfrm>
            <a:off x="1866901" y="647700"/>
            <a:ext cx="5714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1524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61978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743200" y="395181"/>
            <a:ext cx="131445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ym typeface="Symbol"/>
              </a:rPr>
              <a:t>a + </a:t>
            </a:r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13" name="Flowchart: Stored Data 12"/>
          <p:cNvSpPr/>
          <p:nvPr/>
        </p:nvSpPr>
        <p:spPr>
          <a:xfrm rot="10800000">
            <a:off x="3009901" y="1752600"/>
            <a:ext cx="762000" cy="685800"/>
          </a:xfrm>
          <a:prstGeom prst="flowChartOnlineStora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2895600" y="1866900"/>
            <a:ext cx="228600" cy="228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21" idx="1"/>
            <a:endCxn id="14" idx="2"/>
          </p:cNvCxnSpPr>
          <p:nvPr/>
        </p:nvCxnSpPr>
        <p:spPr>
          <a:xfrm>
            <a:off x="1638301" y="1943100"/>
            <a:ext cx="1257299" cy="38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590800" y="22860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1"/>
          </p:cNvCxnSpPr>
          <p:nvPr/>
        </p:nvCxnSpPr>
        <p:spPr>
          <a:xfrm>
            <a:off x="3771901" y="2095500"/>
            <a:ext cx="5714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24050" y="1490990"/>
            <a:ext cx="72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ym typeface="Symbol"/>
              </a:rPr>
              <a:t> </a:t>
            </a:r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2133600" y="206758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4495800" y="1828800"/>
            <a:ext cx="990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ym typeface="Symbol"/>
              </a:rPr>
              <a:t>a + </a:t>
            </a:r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21" name="Flowchart: Stored Data 20"/>
          <p:cNvSpPr/>
          <p:nvPr/>
        </p:nvSpPr>
        <p:spPr>
          <a:xfrm rot="10800000">
            <a:off x="876301" y="1600200"/>
            <a:ext cx="762000" cy="685800"/>
          </a:xfrm>
          <a:prstGeom prst="flowChartOnlineStora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/>
          <p:cNvSpPr/>
          <p:nvPr/>
        </p:nvSpPr>
        <p:spPr>
          <a:xfrm>
            <a:off x="762000" y="1714500"/>
            <a:ext cx="228600" cy="228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endCxn id="22" idx="2"/>
          </p:cNvCxnSpPr>
          <p:nvPr/>
        </p:nvCxnSpPr>
        <p:spPr>
          <a:xfrm>
            <a:off x="457200" y="182880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57200" y="21336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145798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0" y="191518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</a:t>
            </a:r>
            <a:endParaRPr lang="en-US" sz="2800" dirty="0"/>
          </a:p>
        </p:txBody>
      </p:sp>
      <p:sp>
        <p:nvSpPr>
          <p:cNvPr id="28" name="Flowchart: Stored Data 27"/>
          <p:cNvSpPr/>
          <p:nvPr/>
        </p:nvSpPr>
        <p:spPr>
          <a:xfrm rot="10800000">
            <a:off x="1257301" y="3276600"/>
            <a:ext cx="762000" cy="685800"/>
          </a:xfrm>
          <a:prstGeom prst="flowChartOnlineStora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Connector 28"/>
          <p:cNvSpPr/>
          <p:nvPr/>
        </p:nvSpPr>
        <p:spPr>
          <a:xfrm>
            <a:off x="1143000" y="3390900"/>
            <a:ext cx="228600" cy="228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endCxn id="29" idx="2"/>
          </p:cNvCxnSpPr>
          <p:nvPr/>
        </p:nvCxnSpPr>
        <p:spPr>
          <a:xfrm>
            <a:off x="838200" y="350520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838200" y="38100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37" idx="2"/>
          </p:cNvCxnSpPr>
          <p:nvPr/>
        </p:nvCxnSpPr>
        <p:spPr>
          <a:xfrm>
            <a:off x="2019301" y="3581400"/>
            <a:ext cx="8762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1000" y="31242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381000" y="359158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35" name="TextBox 34"/>
          <p:cNvSpPr txBox="1"/>
          <p:nvPr/>
        </p:nvSpPr>
        <p:spPr>
          <a:xfrm>
            <a:off x="4991100" y="3493226"/>
            <a:ext cx="33909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ym typeface="Symbol"/>
              </a:rPr>
              <a:t> ( a + </a:t>
            </a:r>
            <a:r>
              <a:rPr lang="en-US" sz="2800" dirty="0" smtClean="0"/>
              <a:t>b) = a</a:t>
            </a:r>
            <a:r>
              <a:rPr lang="en-US" sz="2800" dirty="0" smtClean="0">
                <a:sym typeface="Symbol"/>
              </a:rPr>
              <a:t> </a:t>
            </a:r>
            <a:r>
              <a:rPr lang="en-US" sz="2800" dirty="0" smtClean="0"/>
              <a:t>* </a:t>
            </a:r>
            <a:r>
              <a:rPr lang="en-US" sz="2800" dirty="0" smtClean="0">
                <a:sym typeface="Symbol"/>
              </a:rPr>
              <a:t></a:t>
            </a:r>
            <a:r>
              <a:rPr lang="en-US" sz="2800" dirty="0" smtClean="0"/>
              <a:t> b</a:t>
            </a:r>
            <a:endParaRPr lang="en-US" sz="2800" dirty="0"/>
          </a:p>
        </p:txBody>
      </p:sp>
      <p:sp>
        <p:nvSpPr>
          <p:cNvPr id="36" name="Flowchart: Stored Data 35"/>
          <p:cNvSpPr/>
          <p:nvPr/>
        </p:nvSpPr>
        <p:spPr>
          <a:xfrm rot="10800000">
            <a:off x="3009901" y="3352800"/>
            <a:ext cx="762000" cy="685800"/>
          </a:xfrm>
          <a:prstGeom prst="flowChartOnlineStora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Connector 36"/>
          <p:cNvSpPr/>
          <p:nvPr/>
        </p:nvSpPr>
        <p:spPr>
          <a:xfrm>
            <a:off x="2895600" y="3467100"/>
            <a:ext cx="228600" cy="228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590800" y="38862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6" idx="1"/>
          </p:cNvCxnSpPr>
          <p:nvPr/>
        </p:nvCxnSpPr>
        <p:spPr>
          <a:xfrm>
            <a:off x="3771901" y="3695700"/>
            <a:ext cx="5714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179320" y="3747952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</a:t>
            </a:r>
            <a:endParaRPr lang="en-US" sz="2800" dirty="0"/>
          </a:p>
        </p:txBody>
      </p:sp>
      <p:sp>
        <p:nvSpPr>
          <p:cNvPr id="44" name="Flowchart: Stored Data 43"/>
          <p:cNvSpPr/>
          <p:nvPr/>
        </p:nvSpPr>
        <p:spPr>
          <a:xfrm rot="10800000">
            <a:off x="3448051" y="5029200"/>
            <a:ext cx="762000" cy="685800"/>
          </a:xfrm>
          <a:prstGeom prst="flowChartOnlineStora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/>
          <p:cNvSpPr/>
          <p:nvPr/>
        </p:nvSpPr>
        <p:spPr>
          <a:xfrm>
            <a:off x="3333750" y="5143500"/>
            <a:ext cx="228600" cy="228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/>
          <p:cNvCxnSpPr>
            <a:endCxn id="45" idx="2"/>
          </p:cNvCxnSpPr>
          <p:nvPr/>
        </p:nvCxnSpPr>
        <p:spPr>
          <a:xfrm>
            <a:off x="3028950" y="525780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54" idx="1"/>
          </p:cNvCxnSpPr>
          <p:nvPr/>
        </p:nvCxnSpPr>
        <p:spPr>
          <a:xfrm flipV="1">
            <a:off x="1790701" y="5562600"/>
            <a:ext cx="1771649" cy="279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4" idx="1"/>
            <a:endCxn id="52" idx="2"/>
          </p:cNvCxnSpPr>
          <p:nvPr/>
        </p:nvCxnSpPr>
        <p:spPr>
          <a:xfrm flipV="1">
            <a:off x="4210051" y="5323820"/>
            <a:ext cx="819149" cy="482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571750" y="48768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5178334" y="6248400"/>
            <a:ext cx="396566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ym typeface="Symbol"/>
              </a:rPr>
              <a:t> </a:t>
            </a:r>
            <a:r>
              <a:rPr lang="en-US" sz="2800" dirty="0" smtClean="0"/>
              <a:t>(a * b)</a:t>
            </a:r>
            <a:endParaRPr lang="en-US" sz="2800" dirty="0"/>
          </a:p>
        </p:txBody>
      </p:sp>
      <p:sp>
        <p:nvSpPr>
          <p:cNvPr id="54" name="Flowchart: Stored Data 53"/>
          <p:cNvSpPr/>
          <p:nvPr/>
        </p:nvSpPr>
        <p:spPr>
          <a:xfrm rot="10800000">
            <a:off x="1028701" y="5247620"/>
            <a:ext cx="762000" cy="685800"/>
          </a:xfrm>
          <a:prstGeom prst="flowChartOnlineStora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914400" y="5361920"/>
            <a:ext cx="228600" cy="228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5" idx="2"/>
          </p:cNvCxnSpPr>
          <p:nvPr/>
        </p:nvCxnSpPr>
        <p:spPr>
          <a:xfrm>
            <a:off x="609600" y="547622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609600" y="578102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52400" y="51054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59" name="TextBox 58"/>
          <p:cNvSpPr txBox="1"/>
          <p:nvPr/>
        </p:nvSpPr>
        <p:spPr>
          <a:xfrm>
            <a:off x="152400" y="55626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</a:t>
            </a:r>
            <a:endParaRPr lang="en-US" sz="2800" dirty="0"/>
          </a:p>
        </p:txBody>
      </p:sp>
      <p:sp>
        <p:nvSpPr>
          <p:cNvPr id="50" name="Flowchart: Stored Data 49"/>
          <p:cNvSpPr/>
          <p:nvPr/>
        </p:nvSpPr>
        <p:spPr>
          <a:xfrm rot="10800000">
            <a:off x="5143501" y="5095220"/>
            <a:ext cx="762000" cy="685800"/>
          </a:xfrm>
          <a:prstGeom prst="flowChartOnlineStora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5029200" y="5209520"/>
            <a:ext cx="228600" cy="228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4724400" y="562862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267200" y="54102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</a:t>
            </a:r>
            <a:endParaRPr lang="en-US" sz="2800" dirty="0"/>
          </a:p>
        </p:txBody>
      </p:sp>
      <p:cxnSp>
        <p:nvCxnSpPr>
          <p:cNvPr id="27" name="Straight Arrow Connector 26"/>
          <p:cNvCxnSpPr>
            <a:stCxn id="50" idx="1"/>
          </p:cNvCxnSpPr>
          <p:nvPr/>
        </p:nvCxnSpPr>
        <p:spPr>
          <a:xfrm flipV="1">
            <a:off x="5905501" y="5410200"/>
            <a:ext cx="781049" cy="279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724400" y="13900"/>
            <a:ext cx="4419600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All these circuits assume that value of b already exists.</a:t>
            </a:r>
          </a:p>
          <a:p>
            <a:r>
              <a:rPr lang="en-US" sz="2000" dirty="0" smtClean="0"/>
              <a:t>If it does not exist, we need two inverters (from IMPLY) to create it.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972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371600"/>
            <a:ext cx="6324600" cy="424731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we assume that all inputs must be created with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Stateful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IMPLY technology from scratch.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727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5162"/>
          </a:xfrm>
          <a:solidFill>
            <a:srgbClr val="FFFF00"/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19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&amp; OR</a:t>
            </a:r>
          </a:p>
        </p:txBody>
      </p:sp>
    </p:spTree>
    <p:extLst>
      <p:ext uri="{BB962C8B-B14F-4D97-AF65-F5344CB8AC3E}">
        <p14:creationId xmlns:p14="http://schemas.microsoft.com/office/powerpoint/2010/main" val="203996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92" y="-19666"/>
            <a:ext cx="8229600" cy="629266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3200" dirty="0" smtClean="0"/>
              <a:t>Logic Design with </a:t>
            </a:r>
            <a:r>
              <a:rPr lang="en-US" sz="3200" dirty="0" err="1" smtClean="0"/>
              <a:t>Memristors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839200" cy="57912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 err="1" smtClean="0"/>
              <a:t>Wiliams</a:t>
            </a:r>
            <a:r>
              <a:rPr lang="en-US" sz="2000" dirty="0" smtClean="0"/>
              <a:t> Team at HP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600" dirty="0" smtClean="0"/>
              <a:t>Basic concepts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600" dirty="0" smtClean="0"/>
              <a:t>Demonstration of IMPLY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600" dirty="0" smtClean="0"/>
              <a:t>Demonstration of NAND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Israeli  Team at </a:t>
            </a:r>
            <a:r>
              <a:rPr lang="en-US" sz="2000" dirty="0" err="1" smtClean="0"/>
              <a:t>Technion</a:t>
            </a:r>
            <a:r>
              <a:rPr lang="en-US" sz="2000" dirty="0" smtClean="0"/>
              <a:t> - </a:t>
            </a:r>
            <a:r>
              <a:rPr lang="en-US" sz="2000" dirty="0" err="1" smtClean="0"/>
              <a:t>Kvatinsky</a:t>
            </a:r>
            <a:endParaRPr lang="en-US" sz="2000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sz="1600" dirty="0" smtClean="0"/>
              <a:t>Circuit design methodology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600" dirty="0" smtClean="0"/>
              <a:t>Performance robustness tradeoff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600" dirty="0" smtClean="0"/>
              <a:t>Demonstration that the widely used </a:t>
            </a:r>
            <a:r>
              <a:rPr lang="en-US" sz="1600" dirty="0" err="1" smtClean="0"/>
              <a:t>memristor</a:t>
            </a:r>
            <a:r>
              <a:rPr lang="en-US" sz="1600" dirty="0" smtClean="0"/>
              <a:t> model is not </a:t>
            </a:r>
            <a:r>
              <a:rPr lang="en-US" sz="1600" dirty="0" err="1" smtClean="0"/>
              <a:t>pracrtical</a:t>
            </a:r>
            <a:endParaRPr lang="en-US" sz="16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Finnish </a:t>
            </a:r>
            <a:r>
              <a:rPr lang="en-US" sz="2000" dirty="0" smtClean="0"/>
              <a:t>team - </a:t>
            </a:r>
            <a:r>
              <a:rPr lang="en-US" sz="2000" dirty="0" err="1" smtClean="0"/>
              <a:t>Lehtonen</a:t>
            </a:r>
            <a:endParaRPr lang="en-US" sz="2000" dirty="0" smtClean="0"/>
          </a:p>
          <a:p>
            <a:pPr marL="914400" lvl="1" indent="-514350">
              <a:buFont typeface="+mj-lt"/>
              <a:buAutoNum type="arabicPeriod"/>
            </a:pPr>
            <a:r>
              <a:rPr lang="en-US" sz="1600" dirty="0" smtClean="0"/>
              <a:t>Show theory with  minimum </a:t>
            </a:r>
            <a:r>
              <a:rPr lang="en-US" sz="1600" dirty="0" err="1" smtClean="0"/>
              <a:t>ancilla</a:t>
            </a:r>
            <a:r>
              <a:rPr lang="en-US" sz="1600" dirty="0" smtClean="0"/>
              <a:t> bits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600" dirty="0" smtClean="0"/>
              <a:t>No algorithm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600" dirty="0" smtClean="0"/>
              <a:t>No results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600" dirty="0" smtClean="0"/>
              <a:t>Restriction of assumption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Our work at PSU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600" dirty="0" smtClean="0"/>
              <a:t>Practical model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600" dirty="0" smtClean="0"/>
              <a:t>Practical assumptions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sz="1600" dirty="0" smtClean="0"/>
              <a:t>More general</a:t>
            </a:r>
            <a:br>
              <a:rPr lang="en-US" sz="1600" dirty="0" smtClean="0"/>
            </a:br>
            <a:r>
              <a:rPr lang="en-US" sz="1600" dirty="0" smtClean="0"/>
              <a:t>Optimal algorithm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43537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3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&amp; OR</a:t>
            </a:r>
          </a:p>
        </p:txBody>
      </p:sp>
      <p:sp>
        <p:nvSpPr>
          <p:cNvPr id="11571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NOT</a:t>
            </a:r>
          </a:p>
        </p:txBody>
      </p:sp>
      <p:sp>
        <p:nvSpPr>
          <p:cNvPr id="115716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OR with two inputs</a:t>
            </a:r>
            <a:endParaRPr lang="en-US" dirty="0" smtClean="0"/>
          </a:p>
        </p:txBody>
      </p:sp>
      <p:pic>
        <p:nvPicPr>
          <p:cNvPr id="1157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4419600"/>
            <a:ext cx="3670300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18" name="TextBox 9"/>
          <p:cNvSpPr txBox="1">
            <a:spLocks noChangeArrowheads="1"/>
          </p:cNvSpPr>
          <p:nvPr/>
        </p:nvSpPr>
        <p:spPr bwMode="auto">
          <a:xfrm>
            <a:off x="4748213" y="4527550"/>
            <a:ext cx="319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A</a:t>
            </a:r>
          </a:p>
        </p:txBody>
      </p:sp>
      <p:sp>
        <p:nvSpPr>
          <p:cNvPr id="115719" name="TextBox 10"/>
          <p:cNvSpPr txBox="1">
            <a:spLocks noChangeArrowheads="1"/>
          </p:cNvSpPr>
          <p:nvPr/>
        </p:nvSpPr>
        <p:spPr bwMode="auto">
          <a:xfrm>
            <a:off x="4765675" y="4897438"/>
            <a:ext cx="30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0</a:t>
            </a:r>
          </a:p>
        </p:txBody>
      </p:sp>
      <p:sp>
        <p:nvSpPr>
          <p:cNvPr id="115720" name="TextBox 11"/>
          <p:cNvSpPr txBox="1">
            <a:spLocks noChangeArrowheads="1"/>
          </p:cNvSpPr>
          <p:nvPr/>
        </p:nvSpPr>
        <p:spPr bwMode="auto">
          <a:xfrm>
            <a:off x="4757738" y="5521325"/>
            <a:ext cx="309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B</a:t>
            </a:r>
          </a:p>
        </p:txBody>
      </p:sp>
      <p:sp>
        <p:nvSpPr>
          <p:cNvPr id="115721" name="TextBox 12"/>
          <p:cNvSpPr txBox="1">
            <a:spLocks noChangeArrowheads="1"/>
          </p:cNvSpPr>
          <p:nvPr/>
        </p:nvSpPr>
        <p:spPr bwMode="auto">
          <a:xfrm>
            <a:off x="8737600" y="4845050"/>
            <a:ext cx="284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x</a:t>
            </a:r>
          </a:p>
        </p:txBody>
      </p:sp>
      <p:pic>
        <p:nvPicPr>
          <p:cNvPr id="1157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514600"/>
            <a:ext cx="13477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23" name="TextBox 15"/>
          <p:cNvSpPr txBox="1">
            <a:spLocks noChangeArrowheads="1"/>
          </p:cNvSpPr>
          <p:nvPr/>
        </p:nvSpPr>
        <p:spPr bwMode="auto">
          <a:xfrm>
            <a:off x="6069013" y="2605088"/>
            <a:ext cx="317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A</a:t>
            </a:r>
          </a:p>
        </p:txBody>
      </p:sp>
      <p:sp>
        <p:nvSpPr>
          <p:cNvPr id="115724" name="TextBox 16"/>
          <p:cNvSpPr txBox="1">
            <a:spLocks noChangeArrowheads="1"/>
          </p:cNvSpPr>
          <p:nvPr/>
        </p:nvSpPr>
        <p:spPr bwMode="auto">
          <a:xfrm>
            <a:off x="6076950" y="2979738"/>
            <a:ext cx="309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B</a:t>
            </a:r>
          </a:p>
        </p:txBody>
      </p:sp>
      <p:sp>
        <p:nvSpPr>
          <p:cNvPr id="115725" name="TextBox 17"/>
          <p:cNvSpPr txBox="1">
            <a:spLocks noChangeArrowheads="1"/>
          </p:cNvSpPr>
          <p:nvPr/>
        </p:nvSpPr>
        <p:spPr bwMode="auto">
          <a:xfrm>
            <a:off x="7434263" y="2787650"/>
            <a:ext cx="284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x</a:t>
            </a:r>
          </a:p>
        </p:txBody>
      </p:sp>
      <p:pic>
        <p:nvPicPr>
          <p:cNvPr id="1157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27550"/>
            <a:ext cx="1066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27" name="TextBox 19"/>
          <p:cNvSpPr txBox="1">
            <a:spLocks noChangeArrowheads="1"/>
          </p:cNvSpPr>
          <p:nvPr/>
        </p:nvSpPr>
        <p:spPr bwMode="auto">
          <a:xfrm>
            <a:off x="1282700" y="4527550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A</a:t>
            </a:r>
          </a:p>
        </p:txBody>
      </p:sp>
      <p:sp>
        <p:nvSpPr>
          <p:cNvPr id="115728" name="TextBox 20"/>
          <p:cNvSpPr txBox="1">
            <a:spLocks noChangeArrowheads="1"/>
          </p:cNvSpPr>
          <p:nvPr/>
        </p:nvSpPr>
        <p:spPr bwMode="auto">
          <a:xfrm>
            <a:off x="1290638" y="4903788"/>
            <a:ext cx="309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0</a:t>
            </a:r>
          </a:p>
        </p:txBody>
      </p:sp>
      <p:sp>
        <p:nvSpPr>
          <p:cNvPr id="115729" name="TextBox 21"/>
          <p:cNvSpPr txBox="1">
            <a:spLocks noChangeArrowheads="1"/>
          </p:cNvSpPr>
          <p:nvPr/>
        </p:nvSpPr>
        <p:spPr bwMode="auto">
          <a:xfrm>
            <a:off x="2667000" y="4711700"/>
            <a:ext cx="284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x</a:t>
            </a:r>
          </a:p>
        </p:txBody>
      </p:sp>
      <p:pic>
        <p:nvPicPr>
          <p:cNvPr id="11573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20975"/>
            <a:ext cx="8096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31" name="TextBox 23"/>
          <p:cNvSpPr txBox="1">
            <a:spLocks noChangeArrowheads="1"/>
          </p:cNvSpPr>
          <p:nvPr/>
        </p:nvSpPr>
        <p:spPr bwMode="auto">
          <a:xfrm>
            <a:off x="1374775" y="2851150"/>
            <a:ext cx="317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A</a:t>
            </a:r>
          </a:p>
        </p:txBody>
      </p:sp>
      <p:sp>
        <p:nvSpPr>
          <p:cNvPr id="115732" name="TextBox 24"/>
          <p:cNvSpPr txBox="1">
            <a:spLocks noChangeArrowheads="1"/>
          </p:cNvSpPr>
          <p:nvPr/>
        </p:nvSpPr>
        <p:spPr bwMode="auto">
          <a:xfrm>
            <a:off x="2325688" y="2851150"/>
            <a:ext cx="284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Arial" charset="0"/>
              </a:rPr>
              <a:t>x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46"/>
          <a:stretch/>
        </p:blipFill>
        <p:spPr bwMode="auto">
          <a:xfrm>
            <a:off x="4572000" y="5365214"/>
            <a:ext cx="950026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3"/>
          <a:stretch/>
        </p:blipFill>
        <p:spPr bwMode="auto">
          <a:xfrm>
            <a:off x="3733800" y="5214082"/>
            <a:ext cx="93864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444690" y="5214082"/>
            <a:ext cx="309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Arial" charset="0"/>
              </a:rPr>
              <a:t>B</a:t>
            </a:r>
            <a:endParaRPr lang="en-US" dirty="0">
              <a:latin typeface="Calibri" pitchFamily="34" charset="0"/>
              <a:cs typeface="Arial" charset="0"/>
            </a:endParaRPr>
          </a:p>
        </p:txBody>
      </p:sp>
      <p:sp>
        <p:nvSpPr>
          <p:cNvPr id="26" name="TextBox 24"/>
          <p:cNvSpPr txBox="1">
            <a:spLocks noChangeArrowheads="1"/>
          </p:cNvSpPr>
          <p:nvPr/>
        </p:nvSpPr>
        <p:spPr bwMode="auto">
          <a:xfrm>
            <a:off x="3420939" y="5609689"/>
            <a:ext cx="301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Arial" charset="0"/>
              </a:rPr>
              <a:t>0</a:t>
            </a:r>
            <a:endParaRPr lang="en-US" dirty="0">
              <a:latin typeface="Calibri" pitchFamily="34" charset="0"/>
              <a:cs typeface="Arial" charset="0"/>
            </a:endParaRPr>
          </a:p>
        </p:txBody>
      </p:sp>
      <p:sp>
        <p:nvSpPr>
          <p:cNvPr id="27" name="TextBox 24"/>
          <p:cNvSpPr txBox="1">
            <a:spLocks noChangeArrowheads="1"/>
          </p:cNvSpPr>
          <p:nvPr/>
        </p:nvSpPr>
        <p:spPr bwMode="auto">
          <a:xfrm>
            <a:off x="4325045" y="5843813"/>
            <a:ext cx="301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Arial" charset="0"/>
              </a:rPr>
              <a:t>0</a:t>
            </a:r>
            <a:endParaRPr lang="en-US" dirty="0">
              <a:latin typeface="Calibri" pitchFamily="34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600200"/>
            <a:ext cx="2895600" cy="43788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444689" y="1649658"/>
            <a:ext cx="5577073" cy="49035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4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Text Placeholder 4"/>
          <p:cNvSpPr>
            <a:spLocks noGrp="1"/>
          </p:cNvSpPr>
          <p:nvPr>
            <p:ph type="body" idx="1"/>
          </p:nvPr>
        </p:nvSpPr>
        <p:spPr>
          <a:xfrm>
            <a:off x="457200" y="-76200"/>
            <a:ext cx="4040188" cy="639762"/>
          </a:xfrm>
        </p:spPr>
        <p:txBody>
          <a:bodyPr/>
          <a:lstStyle/>
          <a:p>
            <a:pPr eaLnBrk="1" hangingPunct="1"/>
            <a:r>
              <a:rPr lang="en-US" smtClean="0"/>
              <a:t>NOT</a:t>
            </a:r>
          </a:p>
        </p:txBody>
      </p:sp>
      <p:pic>
        <p:nvPicPr>
          <p:cNvPr id="1157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27150"/>
            <a:ext cx="10668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27" name="TextBox 19"/>
          <p:cNvSpPr txBox="1">
            <a:spLocks noChangeArrowheads="1"/>
          </p:cNvSpPr>
          <p:nvPr/>
        </p:nvSpPr>
        <p:spPr bwMode="auto">
          <a:xfrm>
            <a:off x="1282700" y="1327150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A</a:t>
            </a:r>
          </a:p>
        </p:txBody>
      </p:sp>
      <p:sp>
        <p:nvSpPr>
          <p:cNvPr id="115728" name="TextBox 20"/>
          <p:cNvSpPr txBox="1">
            <a:spLocks noChangeArrowheads="1"/>
          </p:cNvSpPr>
          <p:nvPr/>
        </p:nvSpPr>
        <p:spPr bwMode="auto">
          <a:xfrm>
            <a:off x="1290638" y="1703388"/>
            <a:ext cx="309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0</a:t>
            </a:r>
          </a:p>
        </p:txBody>
      </p:sp>
      <p:sp>
        <p:nvSpPr>
          <p:cNvPr id="115729" name="TextBox 21"/>
          <p:cNvSpPr txBox="1">
            <a:spLocks noChangeArrowheads="1"/>
          </p:cNvSpPr>
          <p:nvPr/>
        </p:nvSpPr>
        <p:spPr bwMode="auto">
          <a:xfrm>
            <a:off x="2667000" y="1511300"/>
            <a:ext cx="284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x</a:t>
            </a:r>
          </a:p>
        </p:txBody>
      </p:sp>
      <p:pic>
        <p:nvPicPr>
          <p:cNvPr id="1157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2087"/>
            <a:ext cx="80962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31" name="TextBox 23"/>
          <p:cNvSpPr txBox="1">
            <a:spLocks noChangeArrowheads="1"/>
          </p:cNvSpPr>
          <p:nvPr/>
        </p:nvSpPr>
        <p:spPr bwMode="auto">
          <a:xfrm>
            <a:off x="1374775" y="322262"/>
            <a:ext cx="317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Arial" charset="0"/>
              </a:rPr>
              <a:t>A</a:t>
            </a:r>
          </a:p>
        </p:txBody>
      </p:sp>
      <p:sp>
        <p:nvSpPr>
          <p:cNvPr id="115732" name="TextBox 24"/>
          <p:cNvSpPr txBox="1">
            <a:spLocks noChangeArrowheads="1"/>
          </p:cNvSpPr>
          <p:nvPr/>
        </p:nvSpPr>
        <p:spPr bwMode="auto">
          <a:xfrm>
            <a:off x="2325688" y="322262"/>
            <a:ext cx="284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x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51136" y="3010251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81156" y="4242448"/>
            <a:ext cx="154453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07936" y="2551622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</a:t>
            </a:r>
            <a:endParaRPr lang="en-US" sz="1600" dirty="0"/>
          </a:p>
        </p:txBody>
      </p:sp>
      <p:sp>
        <p:nvSpPr>
          <p:cNvPr id="28" name="Oval 27"/>
          <p:cNvSpPr/>
          <p:nvPr/>
        </p:nvSpPr>
        <p:spPr>
          <a:xfrm>
            <a:off x="1243645" y="2226943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1" name="Rectangle 30"/>
          <p:cNvSpPr/>
          <p:nvPr/>
        </p:nvSpPr>
        <p:spPr>
          <a:xfrm>
            <a:off x="1039762" y="3981291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1241651" y="2272941"/>
            <a:ext cx="24340" cy="15690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175317" y="3841950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4" name="TextBox 33"/>
          <p:cNvSpPr txBox="1"/>
          <p:nvPr/>
        </p:nvSpPr>
        <p:spPr>
          <a:xfrm>
            <a:off x="455608" y="2870910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</a:t>
            </a:r>
            <a:endParaRPr lang="en-US" sz="1600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664561" y="2700590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51136" y="2272941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49234" y="2133600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</a:t>
            </a:r>
            <a:endParaRPr lang="en-US" sz="1600" dirty="0"/>
          </a:p>
        </p:txBody>
      </p:sp>
      <p:sp>
        <p:nvSpPr>
          <p:cNvPr id="49" name="TextBox 48"/>
          <p:cNvSpPr txBox="1"/>
          <p:nvPr/>
        </p:nvSpPr>
        <p:spPr>
          <a:xfrm>
            <a:off x="690723" y="3927508"/>
            <a:ext cx="39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0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634" y="4824913"/>
            <a:ext cx="265136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is a one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 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TextBox 23"/>
          <p:cNvSpPr txBox="1">
            <a:spLocks noChangeArrowheads="1"/>
          </p:cNvSpPr>
          <p:nvPr/>
        </p:nvSpPr>
        <p:spPr bwMode="auto">
          <a:xfrm>
            <a:off x="1816100" y="3743358"/>
            <a:ext cx="6591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  <a:sym typeface="Symbol"/>
              </a:rPr>
              <a:t>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75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1447800" y="3032205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62" name="Straight Connector 61"/>
          <p:cNvCxnSpPr>
            <a:stCxn id="52" idx="0"/>
          </p:cNvCxnSpPr>
          <p:nvPr/>
        </p:nvCxnSpPr>
        <p:spPr>
          <a:xfrm flipH="1">
            <a:off x="1460032" y="3032205"/>
            <a:ext cx="27220" cy="19904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720" name="TextBox 11"/>
          <p:cNvSpPr txBox="1">
            <a:spLocks noChangeArrowheads="1"/>
          </p:cNvSpPr>
          <p:nvPr/>
        </p:nvSpPr>
        <p:spPr bwMode="auto">
          <a:xfrm>
            <a:off x="5748338" y="2057400"/>
            <a:ext cx="309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B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664561" y="3078415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51136" y="2650766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2494091" y="179057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50" name="Straight Connector 49"/>
          <p:cNvCxnSpPr/>
          <p:nvPr/>
        </p:nvCxnSpPr>
        <p:spPr>
          <a:xfrm>
            <a:off x="2561565" y="317050"/>
            <a:ext cx="0" cy="2507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4648200" y="2590800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4" name="TextBox 63"/>
          <p:cNvSpPr txBox="1"/>
          <p:nvPr/>
        </p:nvSpPr>
        <p:spPr>
          <a:xfrm>
            <a:off x="5806834" y="3431869"/>
            <a:ext cx="265136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2-input OR is a two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 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TextBox 23"/>
          <p:cNvSpPr txBox="1">
            <a:spLocks noChangeArrowheads="1"/>
          </p:cNvSpPr>
          <p:nvPr/>
        </p:nvSpPr>
        <p:spPr bwMode="auto">
          <a:xfrm>
            <a:off x="1760634" y="166949"/>
            <a:ext cx="4026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cxnSp>
        <p:nvCxnSpPr>
          <p:cNvPr id="60" name="Straight Connector 59"/>
          <p:cNvCxnSpPr>
            <a:endCxn id="103" idx="0"/>
          </p:cNvCxnSpPr>
          <p:nvPr/>
        </p:nvCxnSpPr>
        <p:spPr>
          <a:xfrm>
            <a:off x="4691041" y="2667474"/>
            <a:ext cx="39316" cy="23597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198160" y="1526639"/>
            <a:ext cx="369878" cy="28129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52400"/>
            <a:ext cx="3670300" cy="147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TextBox 10"/>
          <p:cNvSpPr txBox="1">
            <a:spLocks noChangeArrowheads="1"/>
          </p:cNvSpPr>
          <p:nvPr/>
        </p:nvSpPr>
        <p:spPr bwMode="auto">
          <a:xfrm>
            <a:off x="1870075" y="630238"/>
            <a:ext cx="301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0</a:t>
            </a:r>
          </a:p>
        </p:txBody>
      </p:sp>
      <p:sp>
        <p:nvSpPr>
          <p:cNvPr id="72" name="TextBox 11"/>
          <p:cNvSpPr txBox="1">
            <a:spLocks noChangeArrowheads="1"/>
          </p:cNvSpPr>
          <p:nvPr/>
        </p:nvSpPr>
        <p:spPr bwMode="auto">
          <a:xfrm>
            <a:off x="1862138" y="1254125"/>
            <a:ext cx="309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B</a:t>
            </a:r>
          </a:p>
        </p:txBody>
      </p:sp>
      <p:sp>
        <p:nvSpPr>
          <p:cNvPr id="73" name="TextBox 12"/>
          <p:cNvSpPr txBox="1">
            <a:spLocks noChangeArrowheads="1"/>
          </p:cNvSpPr>
          <p:nvPr/>
        </p:nvSpPr>
        <p:spPr bwMode="auto">
          <a:xfrm>
            <a:off x="6372913" y="442426"/>
            <a:ext cx="1734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 smtClean="0">
                <a:latin typeface="Calibri" pitchFamily="34" charset="0"/>
                <a:cs typeface="Arial" charset="0"/>
              </a:rPr>
              <a:t>X=A+B</a:t>
            </a:r>
            <a:endParaRPr lang="en-US" sz="4000" dirty="0">
              <a:latin typeface="Calibri" pitchFamily="34" charset="0"/>
              <a:cs typeface="Arial" charset="0"/>
            </a:endParaRP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46"/>
          <a:stretch/>
        </p:blipFill>
        <p:spPr bwMode="auto">
          <a:xfrm>
            <a:off x="1676400" y="1098014"/>
            <a:ext cx="950026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13"/>
          <a:stretch/>
        </p:blipFill>
        <p:spPr bwMode="auto">
          <a:xfrm>
            <a:off x="838200" y="946882"/>
            <a:ext cx="93864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549090" y="946882"/>
            <a:ext cx="4154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 smtClean="0">
                <a:latin typeface="Calibri" pitchFamily="34" charset="0"/>
                <a:cs typeface="Arial" charset="0"/>
              </a:rPr>
              <a:t>B</a:t>
            </a:r>
            <a:endParaRPr lang="en-US" sz="3200" b="1" dirty="0">
              <a:latin typeface="Calibri" pitchFamily="34" charset="0"/>
              <a:cs typeface="Arial" charset="0"/>
            </a:endParaRPr>
          </a:p>
        </p:txBody>
      </p:sp>
      <p:sp>
        <p:nvSpPr>
          <p:cNvPr id="77" name="TextBox 24"/>
          <p:cNvSpPr txBox="1">
            <a:spLocks noChangeArrowheads="1"/>
          </p:cNvSpPr>
          <p:nvPr/>
        </p:nvSpPr>
        <p:spPr bwMode="auto">
          <a:xfrm>
            <a:off x="525339" y="1342489"/>
            <a:ext cx="301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Arial" charset="0"/>
              </a:rPr>
              <a:t>0</a:t>
            </a:r>
            <a:endParaRPr lang="en-US" dirty="0">
              <a:latin typeface="Calibri" pitchFamily="34" charset="0"/>
              <a:cs typeface="Arial" charset="0"/>
            </a:endParaRPr>
          </a:p>
        </p:txBody>
      </p:sp>
      <p:sp>
        <p:nvSpPr>
          <p:cNvPr id="78" name="TextBox 24"/>
          <p:cNvSpPr txBox="1">
            <a:spLocks noChangeArrowheads="1"/>
          </p:cNvSpPr>
          <p:nvPr/>
        </p:nvSpPr>
        <p:spPr bwMode="auto">
          <a:xfrm>
            <a:off x="1429445" y="1576613"/>
            <a:ext cx="301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Arial" charset="0"/>
              </a:rPr>
              <a:t>0</a:t>
            </a:r>
            <a:endParaRPr lang="en-US" dirty="0">
              <a:latin typeface="Calibri" pitchFamily="34" charset="0"/>
              <a:cs typeface="Arial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944992" y="4747406"/>
            <a:ext cx="75132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2358536" y="4473732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2" name="Oval 81"/>
          <p:cNvSpPr/>
          <p:nvPr/>
        </p:nvSpPr>
        <p:spPr>
          <a:xfrm>
            <a:off x="2494091" y="4941394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83" name="Straight Connector 82"/>
          <p:cNvCxnSpPr/>
          <p:nvPr/>
        </p:nvCxnSpPr>
        <p:spPr>
          <a:xfrm>
            <a:off x="2561565" y="5079387"/>
            <a:ext cx="0" cy="2507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23"/>
          <p:cNvSpPr txBox="1">
            <a:spLocks noChangeArrowheads="1"/>
          </p:cNvSpPr>
          <p:nvPr/>
        </p:nvSpPr>
        <p:spPr bwMode="auto">
          <a:xfrm>
            <a:off x="8458200" y="4306660"/>
            <a:ext cx="7841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A+B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86" name="TextBox 23"/>
          <p:cNvSpPr txBox="1">
            <a:spLocks noChangeArrowheads="1"/>
          </p:cNvSpPr>
          <p:nvPr/>
        </p:nvSpPr>
        <p:spPr bwMode="auto">
          <a:xfrm>
            <a:off x="1961971" y="5471406"/>
            <a:ext cx="4892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  <a:sym typeface="Symbol"/>
              </a:rPr>
              <a:t>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B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>
            <a:off x="76200" y="5330140"/>
            <a:ext cx="249183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1271400" y="5143587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9" name="TextBox 88"/>
          <p:cNvSpPr txBox="1"/>
          <p:nvPr/>
        </p:nvSpPr>
        <p:spPr>
          <a:xfrm>
            <a:off x="228600" y="4951149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Oval 89"/>
          <p:cNvSpPr/>
          <p:nvPr/>
        </p:nvSpPr>
        <p:spPr>
          <a:xfrm>
            <a:off x="1371600" y="4990937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1" name="TextBox 9"/>
          <p:cNvSpPr txBox="1">
            <a:spLocks noChangeArrowheads="1"/>
          </p:cNvSpPr>
          <p:nvPr/>
        </p:nvSpPr>
        <p:spPr bwMode="auto">
          <a:xfrm>
            <a:off x="2948972" y="4154675"/>
            <a:ext cx="3866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B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57900" y="-5834"/>
            <a:ext cx="30861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2-input OR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" name="TextBox 23"/>
          <p:cNvSpPr txBox="1">
            <a:spLocks noChangeArrowheads="1"/>
          </p:cNvSpPr>
          <p:nvPr/>
        </p:nvSpPr>
        <p:spPr bwMode="auto">
          <a:xfrm>
            <a:off x="316248" y="2310161"/>
            <a:ext cx="4026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94" name="TextBox 23"/>
          <p:cNvSpPr txBox="1">
            <a:spLocks noChangeArrowheads="1"/>
          </p:cNvSpPr>
          <p:nvPr/>
        </p:nvSpPr>
        <p:spPr bwMode="auto">
          <a:xfrm>
            <a:off x="222956" y="2864856"/>
            <a:ext cx="3866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B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16638" y="4524563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7909898" y="4510057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7" name="Oval 96"/>
          <p:cNvSpPr/>
          <p:nvPr/>
        </p:nvSpPr>
        <p:spPr>
          <a:xfrm>
            <a:off x="8045453" y="4977719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98" name="Straight Connector 97"/>
          <p:cNvCxnSpPr/>
          <p:nvPr/>
        </p:nvCxnSpPr>
        <p:spPr>
          <a:xfrm>
            <a:off x="8112927" y="5115712"/>
            <a:ext cx="6142" cy="2941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23"/>
          <p:cNvSpPr txBox="1">
            <a:spLocks noChangeArrowheads="1"/>
          </p:cNvSpPr>
          <p:nvPr/>
        </p:nvSpPr>
        <p:spPr bwMode="auto">
          <a:xfrm>
            <a:off x="5596177" y="5430125"/>
            <a:ext cx="6591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  <a:sym typeface="Symbol"/>
              </a:rPr>
              <a:t>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A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  <p:cxnSp>
        <p:nvCxnSpPr>
          <p:cNvPr id="100" name="Straight Connector 99"/>
          <p:cNvCxnSpPr/>
          <p:nvPr/>
        </p:nvCxnSpPr>
        <p:spPr>
          <a:xfrm>
            <a:off x="3361341" y="5366465"/>
            <a:ext cx="475772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/>
          <p:cNvSpPr/>
          <p:nvPr/>
        </p:nvSpPr>
        <p:spPr>
          <a:xfrm>
            <a:off x="4556541" y="5179912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2" name="TextBox 101"/>
          <p:cNvSpPr txBox="1"/>
          <p:nvPr/>
        </p:nvSpPr>
        <p:spPr>
          <a:xfrm>
            <a:off x="3513741" y="4987474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4656741" y="5027262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3" name="TextBox 112"/>
          <p:cNvSpPr txBox="1"/>
          <p:nvPr/>
        </p:nvSpPr>
        <p:spPr>
          <a:xfrm>
            <a:off x="4800600" y="5663611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3488767" y="594056"/>
            <a:ext cx="126572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2223655" y="762000"/>
            <a:ext cx="530783" cy="2255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5525485" y="740095"/>
            <a:ext cx="755268" cy="438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3658991" y="910762"/>
            <a:ext cx="12657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2475652" y="1454481"/>
            <a:ext cx="12657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1660447" y="1624013"/>
            <a:ext cx="3015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51135" y="1492581"/>
            <a:ext cx="260132" cy="3907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1580288" y="1342489"/>
            <a:ext cx="28978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owchart: Delay 50"/>
          <p:cNvSpPr/>
          <p:nvPr/>
        </p:nvSpPr>
        <p:spPr>
          <a:xfrm>
            <a:off x="7489518" y="1219200"/>
            <a:ext cx="418010" cy="506876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lowchart: Delay 143"/>
          <p:cNvSpPr/>
          <p:nvPr/>
        </p:nvSpPr>
        <p:spPr>
          <a:xfrm>
            <a:off x="7476437" y="1903166"/>
            <a:ext cx="418010" cy="506876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Flowchart: Delay 144"/>
          <p:cNvSpPr/>
          <p:nvPr/>
        </p:nvSpPr>
        <p:spPr>
          <a:xfrm>
            <a:off x="8525312" y="1512119"/>
            <a:ext cx="418010" cy="506876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8943322" y="1624013"/>
            <a:ext cx="200678" cy="18011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Flowchart: Delay 146"/>
          <p:cNvSpPr/>
          <p:nvPr/>
        </p:nvSpPr>
        <p:spPr>
          <a:xfrm>
            <a:off x="7467600" y="1219200"/>
            <a:ext cx="418010" cy="506876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Flowchart: Connector 147"/>
          <p:cNvSpPr/>
          <p:nvPr/>
        </p:nvSpPr>
        <p:spPr>
          <a:xfrm>
            <a:off x="7885610" y="1331094"/>
            <a:ext cx="200678" cy="18011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Flowchart: Delay 148"/>
          <p:cNvSpPr/>
          <p:nvPr/>
        </p:nvSpPr>
        <p:spPr>
          <a:xfrm>
            <a:off x="7467600" y="1931524"/>
            <a:ext cx="418010" cy="506876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Flowchart: Connector 149"/>
          <p:cNvSpPr/>
          <p:nvPr/>
        </p:nvSpPr>
        <p:spPr>
          <a:xfrm>
            <a:off x="7885610" y="2043418"/>
            <a:ext cx="200678" cy="18011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3" name="Straight Connector 122"/>
          <p:cNvCxnSpPr>
            <a:stCxn id="148" idx="4"/>
          </p:cNvCxnSpPr>
          <p:nvPr/>
        </p:nvCxnSpPr>
        <p:spPr>
          <a:xfrm>
            <a:off x="7985949" y="1511213"/>
            <a:ext cx="472251" cy="6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150" idx="6"/>
          </p:cNvCxnSpPr>
          <p:nvPr/>
        </p:nvCxnSpPr>
        <p:spPr>
          <a:xfrm flipV="1">
            <a:off x="8086288" y="1903166"/>
            <a:ext cx="371912" cy="230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712" name="Straight Connector 115711"/>
          <p:cNvCxnSpPr>
            <a:endCxn id="147" idx="1"/>
          </p:cNvCxnSpPr>
          <p:nvPr/>
        </p:nvCxnSpPr>
        <p:spPr>
          <a:xfrm flipV="1">
            <a:off x="7066091" y="1472638"/>
            <a:ext cx="401509" cy="199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 flipV="1">
            <a:off x="7088009" y="2136661"/>
            <a:ext cx="401509" cy="199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071055" y="511611"/>
            <a:ext cx="1450167" cy="4693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82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NAND &amp; AND</a:t>
            </a:r>
          </a:p>
        </p:txBody>
      </p:sp>
      <p:sp>
        <p:nvSpPr>
          <p:cNvPr id="25" name="Title 3"/>
          <p:cNvSpPr txBox="1">
            <a:spLocks/>
          </p:cNvSpPr>
          <p:nvPr/>
        </p:nvSpPr>
        <p:spPr>
          <a:xfrm>
            <a:off x="609600" y="152400"/>
            <a:ext cx="8229600" cy="62484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9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NAND &amp; AND</a:t>
            </a:r>
          </a:p>
        </p:txBody>
      </p:sp>
    </p:spTree>
    <p:extLst>
      <p:ext uri="{BB962C8B-B14F-4D97-AF65-F5344CB8AC3E}">
        <p14:creationId xmlns:p14="http://schemas.microsoft.com/office/powerpoint/2010/main" val="278286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NAND &amp; AND</a:t>
            </a:r>
          </a:p>
        </p:txBody>
      </p:sp>
      <p:sp>
        <p:nvSpPr>
          <p:cNvPr id="11674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NAND</a:t>
            </a:r>
          </a:p>
        </p:txBody>
      </p:sp>
      <p:pic>
        <p:nvPicPr>
          <p:cNvPr id="1167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4310063"/>
            <a:ext cx="33718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42" name="TextBox 11"/>
          <p:cNvSpPr txBox="1">
            <a:spLocks noChangeArrowheads="1"/>
          </p:cNvSpPr>
          <p:nvPr/>
        </p:nvSpPr>
        <p:spPr bwMode="auto">
          <a:xfrm>
            <a:off x="4827588" y="4302125"/>
            <a:ext cx="317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A</a:t>
            </a:r>
          </a:p>
        </p:txBody>
      </p:sp>
      <p:sp>
        <p:nvSpPr>
          <p:cNvPr id="116743" name="TextBox 12"/>
          <p:cNvSpPr txBox="1">
            <a:spLocks noChangeArrowheads="1"/>
          </p:cNvSpPr>
          <p:nvPr/>
        </p:nvSpPr>
        <p:spPr bwMode="auto">
          <a:xfrm>
            <a:off x="4843463" y="467042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0</a:t>
            </a:r>
          </a:p>
        </p:txBody>
      </p:sp>
      <p:sp>
        <p:nvSpPr>
          <p:cNvPr id="116744" name="TextBox 13"/>
          <p:cNvSpPr txBox="1">
            <a:spLocks noChangeArrowheads="1"/>
          </p:cNvSpPr>
          <p:nvPr/>
        </p:nvSpPr>
        <p:spPr bwMode="auto">
          <a:xfrm>
            <a:off x="4835525" y="5181600"/>
            <a:ext cx="309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B</a:t>
            </a:r>
          </a:p>
        </p:txBody>
      </p:sp>
      <p:sp>
        <p:nvSpPr>
          <p:cNvPr id="116745" name="TextBox 14"/>
          <p:cNvSpPr txBox="1">
            <a:spLocks noChangeArrowheads="1"/>
          </p:cNvSpPr>
          <p:nvPr/>
        </p:nvSpPr>
        <p:spPr bwMode="auto">
          <a:xfrm>
            <a:off x="8375650" y="4730750"/>
            <a:ext cx="284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x</a:t>
            </a:r>
          </a:p>
        </p:txBody>
      </p:sp>
      <p:pic>
        <p:nvPicPr>
          <p:cNvPr id="1167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2635250"/>
            <a:ext cx="1103312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47" name="TextBox 16"/>
          <p:cNvSpPr txBox="1">
            <a:spLocks noChangeArrowheads="1"/>
          </p:cNvSpPr>
          <p:nvPr/>
        </p:nvSpPr>
        <p:spPr bwMode="auto">
          <a:xfrm>
            <a:off x="4827588" y="2695575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A</a:t>
            </a:r>
          </a:p>
        </p:txBody>
      </p:sp>
      <p:sp>
        <p:nvSpPr>
          <p:cNvPr id="116748" name="TextBox 17"/>
          <p:cNvSpPr txBox="1">
            <a:spLocks noChangeArrowheads="1"/>
          </p:cNvSpPr>
          <p:nvPr/>
        </p:nvSpPr>
        <p:spPr bwMode="auto">
          <a:xfrm>
            <a:off x="4843463" y="3065463"/>
            <a:ext cx="309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B</a:t>
            </a:r>
          </a:p>
        </p:txBody>
      </p:sp>
      <p:sp>
        <p:nvSpPr>
          <p:cNvPr id="116749" name="TextBox 19"/>
          <p:cNvSpPr txBox="1">
            <a:spLocks noChangeArrowheads="1"/>
          </p:cNvSpPr>
          <p:nvPr/>
        </p:nvSpPr>
        <p:spPr bwMode="auto">
          <a:xfrm>
            <a:off x="6200775" y="2881313"/>
            <a:ext cx="284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x</a:t>
            </a:r>
          </a:p>
        </p:txBody>
      </p:sp>
      <p:sp>
        <p:nvSpPr>
          <p:cNvPr id="25" name="Title 3"/>
          <p:cNvSpPr txBox="1">
            <a:spLocks/>
          </p:cNvSpPr>
          <p:nvPr/>
        </p:nvSpPr>
        <p:spPr>
          <a:xfrm>
            <a:off x="609600" y="152400"/>
            <a:ext cx="8229600" cy="11430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NAND &amp; AND</a:t>
            </a:r>
          </a:p>
        </p:txBody>
      </p:sp>
    </p:spTree>
    <p:extLst>
      <p:ext uri="{BB962C8B-B14F-4D97-AF65-F5344CB8AC3E}">
        <p14:creationId xmlns:p14="http://schemas.microsoft.com/office/powerpoint/2010/main" val="357199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111493" y="4526104"/>
            <a:ext cx="249183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751136" y="3284086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81156" y="4516283"/>
            <a:ext cx="2116204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7936" y="2825457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</a:t>
            </a:r>
            <a:endParaRPr lang="en-US" sz="1600" dirty="0"/>
          </a:p>
        </p:txBody>
      </p:sp>
      <p:sp>
        <p:nvSpPr>
          <p:cNvPr id="6" name="Oval 5"/>
          <p:cNvSpPr/>
          <p:nvPr/>
        </p:nvSpPr>
        <p:spPr>
          <a:xfrm>
            <a:off x="1243645" y="2500778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Rectangle 6"/>
          <p:cNvSpPr/>
          <p:nvPr/>
        </p:nvSpPr>
        <p:spPr>
          <a:xfrm>
            <a:off x="1039762" y="4255126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1241651" y="2546776"/>
            <a:ext cx="24340" cy="15690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1175317" y="4115785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TextBox 9"/>
          <p:cNvSpPr txBox="1"/>
          <p:nvPr/>
        </p:nvSpPr>
        <p:spPr>
          <a:xfrm>
            <a:off x="455608" y="3144745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</a:t>
            </a:r>
            <a:endParaRPr lang="en-US" sz="16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64561" y="2974425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51136" y="2546776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9234" y="2407435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1676400" y="4277425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8" name="TextBox 17"/>
          <p:cNvSpPr txBox="1"/>
          <p:nvPr/>
        </p:nvSpPr>
        <p:spPr>
          <a:xfrm>
            <a:off x="690723" y="4201343"/>
            <a:ext cx="39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0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9" name="Straight Connector 18"/>
          <p:cNvCxnSpPr>
            <a:endCxn id="51" idx="4"/>
          </p:cNvCxnSpPr>
          <p:nvPr/>
        </p:nvCxnSpPr>
        <p:spPr>
          <a:xfrm>
            <a:off x="1897152" y="2972298"/>
            <a:ext cx="10432" cy="12882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590801" y="4507413"/>
            <a:ext cx="3667" cy="3666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857700" y="2976443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90723" y="3618732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34160" y="3487893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Oval 23"/>
          <p:cNvSpPr/>
          <p:nvPr/>
        </p:nvSpPr>
        <p:spPr>
          <a:xfrm>
            <a:off x="2575898" y="4470285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TextBox 24"/>
          <p:cNvSpPr txBox="1"/>
          <p:nvPr/>
        </p:nvSpPr>
        <p:spPr>
          <a:xfrm>
            <a:off x="68933" y="5929745"/>
            <a:ext cx="265136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2-input AND is a two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ancilla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gate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18391" y="5112603"/>
            <a:ext cx="265136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2-input NAND is a one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ancilla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gate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1898" y="4108148"/>
            <a:ext cx="39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0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1833968" y="4122555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5" name="Oval 54"/>
          <p:cNvSpPr/>
          <p:nvPr/>
        </p:nvSpPr>
        <p:spPr>
          <a:xfrm>
            <a:off x="2514600" y="4724400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56" name="Straight Connector 55"/>
          <p:cNvCxnSpPr/>
          <p:nvPr/>
        </p:nvCxnSpPr>
        <p:spPr>
          <a:xfrm>
            <a:off x="5195833" y="4523453"/>
            <a:ext cx="21162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5658322" y="2507948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8" name="Rectangle 57"/>
          <p:cNvSpPr/>
          <p:nvPr/>
        </p:nvSpPr>
        <p:spPr>
          <a:xfrm>
            <a:off x="5454439" y="4262296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5656328" y="2553946"/>
            <a:ext cx="24340" cy="15690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5589994" y="4122955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2" name="Rectangle 61"/>
          <p:cNvSpPr/>
          <p:nvPr/>
        </p:nvSpPr>
        <p:spPr>
          <a:xfrm>
            <a:off x="6091077" y="4284595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64" name="Straight Connector 63"/>
          <p:cNvCxnSpPr>
            <a:endCxn id="68" idx="4"/>
          </p:cNvCxnSpPr>
          <p:nvPr/>
        </p:nvCxnSpPr>
        <p:spPr>
          <a:xfrm>
            <a:off x="6311829" y="2979468"/>
            <a:ext cx="10432" cy="12882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/>
          <p:cNvSpPr/>
          <p:nvPr/>
        </p:nvSpPr>
        <p:spPr>
          <a:xfrm>
            <a:off x="6272377" y="2983613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8" name="Oval 67"/>
          <p:cNvSpPr/>
          <p:nvPr/>
        </p:nvSpPr>
        <p:spPr>
          <a:xfrm>
            <a:off x="6248645" y="4129725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TextBox 14"/>
          <p:cNvSpPr txBox="1"/>
          <p:nvPr/>
        </p:nvSpPr>
        <p:spPr>
          <a:xfrm>
            <a:off x="6858000" y="4115785"/>
            <a:ext cx="22098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NAND(</a:t>
            </a:r>
            <a:r>
              <a:rPr lang="en-US" sz="3200" b="1" dirty="0" err="1" smtClean="0">
                <a:solidFill>
                  <a:srgbClr val="FF0000"/>
                </a:solidFill>
              </a:rPr>
              <a:t>a,b</a:t>
            </a:r>
            <a:r>
              <a:rPr lang="en-US" sz="3200" b="1" dirty="0" smtClean="0">
                <a:solidFill>
                  <a:srgbClr val="FF00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H="1" flipV="1">
            <a:off x="3395054" y="5128862"/>
            <a:ext cx="479147" cy="9101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300074" y="6052855"/>
            <a:ext cx="187647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AND(</a:t>
            </a:r>
            <a:r>
              <a:rPr lang="en-US" sz="3200" b="1" dirty="0" err="1" smtClean="0">
                <a:solidFill>
                  <a:srgbClr val="FF0000"/>
                </a:solidFill>
              </a:rPr>
              <a:t>a,b</a:t>
            </a:r>
            <a:r>
              <a:rPr lang="en-US" sz="3200" b="1" dirty="0" smtClean="0">
                <a:solidFill>
                  <a:srgbClr val="FF00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746108" y="5112603"/>
            <a:ext cx="30914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527340" y="4759530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23498" y="4874024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NAND &amp; AND</a:t>
            </a:r>
            <a:endParaRPr lang="en-US" sz="7200" b="1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659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0481" y="171570"/>
            <a:ext cx="8694919" cy="2938789"/>
            <a:chOff x="199209" y="0"/>
            <a:chExt cx="12528381" cy="449431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523999" y="1871992"/>
              <a:ext cx="11203591" cy="4351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676400" y="2771150"/>
              <a:ext cx="4114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lowchart: Stored Data 6"/>
            <p:cNvSpPr/>
            <p:nvPr/>
          </p:nvSpPr>
          <p:spPr>
            <a:xfrm rot="10800000">
              <a:off x="2514600" y="1719590"/>
              <a:ext cx="914400" cy="685800"/>
            </a:xfrm>
            <a:prstGeom prst="flowChartOnlineStorag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Flowchart: Connector 7"/>
            <p:cNvSpPr/>
            <p:nvPr/>
          </p:nvSpPr>
          <p:spPr>
            <a:xfrm>
              <a:off x="2524123" y="2176788"/>
              <a:ext cx="152401" cy="152401"/>
            </a:xfrm>
            <a:prstGeom prst="flowChartConnector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0" name="Elbow Connector 9"/>
            <p:cNvCxnSpPr/>
            <p:nvPr/>
          </p:nvCxnSpPr>
          <p:spPr>
            <a:xfrm rot="5400000" flipH="1" flipV="1">
              <a:off x="2188844" y="2269508"/>
              <a:ext cx="518160" cy="457200"/>
            </a:xfrm>
            <a:prstGeom prst="bentConnector3">
              <a:avLst>
                <a:gd name="adj1" fmla="val 105462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lowchart: Stored Data 12"/>
            <p:cNvSpPr/>
            <p:nvPr/>
          </p:nvSpPr>
          <p:spPr>
            <a:xfrm rot="10800000">
              <a:off x="4114800" y="1719591"/>
              <a:ext cx="914400" cy="685800"/>
            </a:xfrm>
            <a:prstGeom prst="flowChartOnlineStorag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4114800" y="2157657"/>
              <a:ext cx="152401" cy="152401"/>
            </a:xfrm>
            <a:prstGeom prst="flowChartConnector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5" name="Elbow Connector 14"/>
            <p:cNvCxnSpPr/>
            <p:nvPr/>
          </p:nvCxnSpPr>
          <p:spPr>
            <a:xfrm rot="5400000" flipH="1" flipV="1">
              <a:off x="3238500" y="2672089"/>
              <a:ext cx="1371599" cy="533400"/>
            </a:xfrm>
            <a:prstGeom prst="bentConnector3">
              <a:avLst>
                <a:gd name="adj1" fmla="val 101429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524000" y="3589755"/>
              <a:ext cx="4114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990599" y="1567190"/>
              <a:ext cx="457200" cy="564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51709" y="250954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66800" y="3328145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2" name="Flowchart: Stored Data 21"/>
            <p:cNvSpPr/>
            <p:nvPr/>
          </p:nvSpPr>
          <p:spPr>
            <a:xfrm rot="10800000">
              <a:off x="5791200" y="1719590"/>
              <a:ext cx="914400" cy="685800"/>
            </a:xfrm>
            <a:prstGeom prst="flowChartOnlineStorag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5791200" y="2157576"/>
              <a:ext cx="152401" cy="152401"/>
            </a:xfrm>
            <a:prstGeom prst="flowChartConnector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4" name="Elbow Connector 23"/>
            <p:cNvCxnSpPr/>
            <p:nvPr/>
          </p:nvCxnSpPr>
          <p:spPr>
            <a:xfrm rot="5400000" flipH="1" flipV="1">
              <a:off x="4533900" y="3053091"/>
              <a:ext cx="2133601" cy="533399"/>
            </a:xfrm>
            <a:prstGeom prst="bentConnector3">
              <a:avLst>
                <a:gd name="adj1" fmla="val 101429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600200" y="4386590"/>
              <a:ext cx="4114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160418" y="412498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</a:t>
              </a:r>
              <a:endParaRPr lang="en-US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1541418" y="982283"/>
              <a:ext cx="562791" cy="8465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99209" y="125049"/>
              <a:ext cx="1905000" cy="46166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Working (memorizing) </a:t>
              </a:r>
              <a:r>
                <a:rPr lang="en-US" sz="1200" dirty="0" err="1" smtClean="0"/>
                <a:t>memristor</a:t>
              </a:r>
              <a:endParaRPr lang="en-US" sz="12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514599" y="762000"/>
              <a:ext cx="1676401" cy="276999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(</a:t>
              </a:r>
              <a:r>
                <a:rPr lang="en-US" sz="1200" dirty="0" err="1"/>
                <a:t>b</a:t>
              </a:r>
              <a:r>
                <a:rPr lang="en-US" sz="1200" dirty="0" err="1" smtClean="0">
                  <a:sym typeface="Wingdings" pitchFamily="2" charset="2"/>
                </a:rPr>
                <a:t>a</a:t>
              </a:r>
              <a:r>
                <a:rPr lang="en-US" sz="1200" dirty="0" smtClean="0">
                  <a:sym typeface="Wingdings" pitchFamily="2" charset="2"/>
                </a:rPr>
                <a:t>) =</a:t>
              </a:r>
              <a:r>
                <a:rPr lang="en-US" sz="1200" dirty="0" err="1" smtClean="0">
                  <a:sym typeface="Wingdings" pitchFamily="2" charset="2"/>
                </a:rPr>
                <a:t>b’+a</a:t>
              </a:r>
              <a:endParaRPr lang="en-US" sz="1200" dirty="0"/>
            </a:p>
          </p:txBody>
        </p:sp>
        <p:cxnSp>
          <p:nvCxnSpPr>
            <p:cNvPr id="36" name="Straight Arrow Connector 35"/>
            <p:cNvCxnSpPr>
              <a:stCxn id="34" idx="2"/>
            </p:cNvCxnSpPr>
            <p:nvPr/>
          </p:nvCxnSpPr>
          <p:spPr>
            <a:xfrm>
              <a:off x="3352800" y="1038999"/>
              <a:ext cx="381000" cy="7567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7370718" y="1131332"/>
              <a:ext cx="325482" cy="65575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4040233" y="0"/>
              <a:ext cx="1903367" cy="46166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(c</a:t>
              </a:r>
              <a:r>
                <a:rPr lang="en-US" sz="1200" dirty="0" smtClean="0">
                  <a:sym typeface="Wingdings" pitchFamily="2" charset="2"/>
                </a:rPr>
                <a:t></a:t>
              </a:r>
              <a:r>
                <a:rPr lang="en-US" sz="1200" dirty="0" smtClean="0"/>
                <a:t>(</a:t>
              </a:r>
              <a:r>
                <a:rPr lang="en-US" sz="1200" dirty="0" err="1"/>
                <a:t>b</a:t>
              </a:r>
              <a:r>
                <a:rPr lang="en-US" sz="1200" dirty="0" err="1" smtClean="0">
                  <a:sym typeface="Wingdings" pitchFamily="2" charset="2"/>
                </a:rPr>
                <a:t></a:t>
              </a:r>
              <a:r>
                <a:rPr lang="en-US" sz="1200" dirty="0" err="1">
                  <a:sym typeface="Wingdings" pitchFamily="2" charset="2"/>
                </a:rPr>
                <a:t>a</a:t>
              </a:r>
              <a:r>
                <a:rPr lang="en-US" sz="1200" dirty="0" smtClean="0">
                  <a:sym typeface="Wingdings" pitchFamily="2" charset="2"/>
                </a:rPr>
                <a:t>)  c) = (c’+(</a:t>
              </a:r>
              <a:r>
                <a:rPr lang="en-US" sz="1200" dirty="0" err="1">
                  <a:sym typeface="Wingdings" pitchFamily="2" charset="2"/>
                </a:rPr>
                <a:t>b</a:t>
              </a:r>
              <a:r>
                <a:rPr lang="en-US" sz="1200" dirty="0" err="1" smtClean="0">
                  <a:sym typeface="Wingdings" pitchFamily="2" charset="2"/>
                </a:rPr>
                <a:t>’+a</a:t>
              </a:r>
              <a:r>
                <a:rPr lang="en-US" sz="1200" dirty="0" smtClean="0">
                  <a:sym typeface="Wingdings" pitchFamily="2" charset="2"/>
                </a:rPr>
                <a:t>)=(</a:t>
              </a:r>
              <a:r>
                <a:rPr lang="en-US" sz="1200" dirty="0" err="1" smtClean="0">
                  <a:sym typeface="Wingdings" pitchFamily="2" charset="2"/>
                </a:rPr>
                <a:t>bc</a:t>
              </a:r>
              <a:r>
                <a:rPr lang="en-US" sz="1200" dirty="0" smtClean="0">
                  <a:sym typeface="Wingdings" pitchFamily="2" charset="2"/>
                </a:rPr>
                <a:t>)’+a</a:t>
              </a:r>
              <a:endParaRPr lang="en-US" sz="1200" dirty="0"/>
            </a:p>
          </p:txBody>
        </p:sp>
        <p:cxnSp>
          <p:nvCxnSpPr>
            <p:cNvPr id="42" name="Straight Arrow Connector 41"/>
            <p:cNvCxnSpPr>
              <a:stCxn id="41" idx="2"/>
            </p:cNvCxnSpPr>
            <p:nvPr/>
          </p:nvCxnSpPr>
          <p:spPr>
            <a:xfrm>
              <a:off x="4991917" y="461665"/>
              <a:ext cx="646883" cy="14146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6919040" y="770474"/>
              <a:ext cx="1328329" cy="42361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(</a:t>
              </a:r>
              <a:r>
                <a:rPr lang="en-US" sz="1200" dirty="0" err="1" smtClean="0"/>
                <a:t>bcd</a:t>
              </a:r>
              <a:r>
                <a:rPr lang="en-US" sz="1200" dirty="0" smtClean="0"/>
                <a:t>)’+0</a:t>
              </a:r>
              <a:endParaRPr lang="en-US" sz="12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46229" y="3765864"/>
            <a:ext cx="4548038" cy="2846629"/>
            <a:chOff x="990599" y="336432"/>
            <a:chExt cx="6553201" cy="4353370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524000" y="1871990"/>
              <a:ext cx="601980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676400" y="2771150"/>
              <a:ext cx="4114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Flowchart: Stored Data 37"/>
            <p:cNvSpPr/>
            <p:nvPr/>
          </p:nvSpPr>
          <p:spPr>
            <a:xfrm rot="10800000">
              <a:off x="2514600" y="1719590"/>
              <a:ext cx="914400" cy="685800"/>
            </a:xfrm>
            <a:prstGeom prst="flowChartOnlineStorag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0" name="Flowchart: Connector 39"/>
            <p:cNvSpPr/>
            <p:nvPr/>
          </p:nvSpPr>
          <p:spPr>
            <a:xfrm>
              <a:off x="2524123" y="2176788"/>
              <a:ext cx="152401" cy="152401"/>
            </a:xfrm>
            <a:prstGeom prst="flowChartConnector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43" name="Elbow Connector 42"/>
            <p:cNvCxnSpPr/>
            <p:nvPr/>
          </p:nvCxnSpPr>
          <p:spPr>
            <a:xfrm rot="5400000" flipH="1" flipV="1">
              <a:off x="2188844" y="2269508"/>
              <a:ext cx="518160" cy="457200"/>
            </a:xfrm>
            <a:prstGeom prst="bentConnector3">
              <a:avLst>
                <a:gd name="adj1" fmla="val 105462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lowchart: Stored Data 43"/>
            <p:cNvSpPr/>
            <p:nvPr/>
          </p:nvSpPr>
          <p:spPr>
            <a:xfrm rot="10800000">
              <a:off x="4114800" y="1719591"/>
              <a:ext cx="914400" cy="685800"/>
            </a:xfrm>
            <a:prstGeom prst="flowChartOnlineStorag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5" name="Flowchart: Connector 44"/>
            <p:cNvSpPr/>
            <p:nvPr/>
          </p:nvSpPr>
          <p:spPr>
            <a:xfrm>
              <a:off x="4114800" y="2157657"/>
              <a:ext cx="152401" cy="152401"/>
            </a:xfrm>
            <a:prstGeom prst="flowChartConnector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46" name="Elbow Connector 45"/>
            <p:cNvCxnSpPr/>
            <p:nvPr/>
          </p:nvCxnSpPr>
          <p:spPr>
            <a:xfrm rot="5400000" flipH="1" flipV="1">
              <a:off x="3238500" y="2672089"/>
              <a:ext cx="1371599" cy="533400"/>
            </a:xfrm>
            <a:prstGeom prst="bentConnector3">
              <a:avLst>
                <a:gd name="adj1" fmla="val 101429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524000" y="3589755"/>
              <a:ext cx="4114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990599" y="1567190"/>
              <a:ext cx="457200" cy="564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151709" y="2509540"/>
              <a:ext cx="457200" cy="564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066801" y="3328145"/>
              <a:ext cx="457200" cy="564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</a:t>
              </a:r>
              <a:endParaRPr lang="en-US" dirty="0"/>
            </a:p>
          </p:txBody>
        </p:sp>
        <p:sp>
          <p:nvSpPr>
            <p:cNvPr id="52" name="Flowchart: Stored Data 51"/>
            <p:cNvSpPr/>
            <p:nvPr/>
          </p:nvSpPr>
          <p:spPr>
            <a:xfrm rot="10800000">
              <a:off x="5791200" y="1719590"/>
              <a:ext cx="914400" cy="685800"/>
            </a:xfrm>
            <a:prstGeom prst="flowChartOnlineStorag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3" name="Flowchart: Connector 52"/>
            <p:cNvSpPr/>
            <p:nvPr/>
          </p:nvSpPr>
          <p:spPr>
            <a:xfrm>
              <a:off x="5791200" y="2157576"/>
              <a:ext cx="152401" cy="152401"/>
            </a:xfrm>
            <a:prstGeom prst="flowChartConnector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54" name="Elbow Connector 53"/>
            <p:cNvCxnSpPr/>
            <p:nvPr/>
          </p:nvCxnSpPr>
          <p:spPr>
            <a:xfrm rot="5400000" flipH="1" flipV="1">
              <a:off x="4533900" y="3053091"/>
              <a:ext cx="2133601" cy="533399"/>
            </a:xfrm>
            <a:prstGeom prst="bentConnector3">
              <a:avLst>
                <a:gd name="adj1" fmla="val 101429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600200" y="4386590"/>
              <a:ext cx="4114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160418" y="4124980"/>
              <a:ext cx="457200" cy="564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</a:t>
              </a:r>
              <a:endParaRPr lang="en-US" dirty="0"/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6591834" y="1118657"/>
              <a:ext cx="398418" cy="66842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4951591" y="336432"/>
              <a:ext cx="2478758" cy="80016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(</a:t>
              </a:r>
              <a:r>
                <a:rPr lang="en-US" sz="2800" dirty="0" err="1" smtClean="0"/>
                <a:t>yzv</a:t>
              </a:r>
              <a:r>
                <a:rPr lang="en-US" sz="2800" dirty="0" smtClean="0"/>
                <a:t>)’ + </a:t>
              </a:r>
              <a:r>
                <a:rPr lang="en-US" sz="2800" dirty="0" smtClean="0">
                  <a:sym typeface="Wingdings" pitchFamily="2" charset="2"/>
                </a:rPr>
                <a:t> 0</a:t>
              </a:r>
              <a:endParaRPr lang="en-US" sz="2800" dirty="0"/>
            </a:p>
          </p:txBody>
        </p:sp>
      </p:grpSp>
      <p:sp>
        <p:nvSpPr>
          <p:cNvPr id="11" name="Flowchart: Connector 10"/>
          <p:cNvSpPr/>
          <p:nvPr/>
        </p:nvSpPr>
        <p:spPr>
          <a:xfrm>
            <a:off x="7353300" y="1269515"/>
            <a:ext cx="228600" cy="23533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Stored Data 11"/>
          <p:cNvSpPr/>
          <p:nvPr/>
        </p:nvSpPr>
        <p:spPr>
          <a:xfrm rot="10800000">
            <a:off x="7467600" y="1219201"/>
            <a:ext cx="914400" cy="667993"/>
          </a:xfrm>
          <a:prstGeom prst="flowChartOnlineStorag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lowchart: Connector 64"/>
          <p:cNvSpPr/>
          <p:nvPr/>
        </p:nvSpPr>
        <p:spPr>
          <a:xfrm>
            <a:off x="5619386" y="4628518"/>
            <a:ext cx="228600" cy="23533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lowchart: Stored Data 65"/>
          <p:cNvSpPr/>
          <p:nvPr/>
        </p:nvSpPr>
        <p:spPr>
          <a:xfrm rot="10800000">
            <a:off x="5715629" y="4561518"/>
            <a:ext cx="914400" cy="667993"/>
          </a:xfrm>
          <a:prstGeom prst="flowChartOnlineStora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423526" y="5009955"/>
            <a:ext cx="29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cxnSp>
        <p:nvCxnSpPr>
          <p:cNvPr id="26" name="Elbow Connector 25"/>
          <p:cNvCxnSpPr>
            <a:stCxn id="66" idx="1"/>
          </p:cNvCxnSpPr>
          <p:nvPr/>
        </p:nvCxnSpPr>
        <p:spPr>
          <a:xfrm flipV="1">
            <a:off x="6630029" y="1812535"/>
            <a:ext cx="570242" cy="3082979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/>
          <p:nvPr/>
        </p:nvCxnSpPr>
        <p:spPr>
          <a:xfrm flipV="1">
            <a:off x="7200271" y="1744432"/>
            <a:ext cx="381629" cy="68103"/>
          </a:xfrm>
          <a:prstGeom prst="bentConnector3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569577" y="5029200"/>
            <a:ext cx="27840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933586" y="5704582"/>
            <a:ext cx="4210414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Realization of a Sum of  positive Products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15300" y="547015"/>
            <a:ext cx="102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bcd+yzv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400800" y="3995410"/>
            <a:ext cx="1524000" cy="8899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67600" y="3354024"/>
            <a:ext cx="12954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Imply serves as inverter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72828" y="322509"/>
            <a:ext cx="159957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NAND(</a:t>
            </a:r>
            <a:r>
              <a:rPr lang="en-US" dirty="0" err="1" smtClean="0"/>
              <a:t>b,c,d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6400800" y="691841"/>
            <a:ext cx="229229" cy="6041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>
            <a:off x="5477610" y="3354024"/>
            <a:ext cx="328437" cy="1316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5172615" y="2984692"/>
            <a:ext cx="159957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NAND(</a:t>
            </a:r>
            <a:r>
              <a:rPr lang="en-US" dirty="0" err="1" smtClean="0"/>
              <a:t>y,z,v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5477609" y="5348775"/>
            <a:ext cx="3284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5785495" y="4104418"/>
            <a:ext cx="3284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6837635" y="1669928"/>
            <a:ext cx="3284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6841675" y="926663"/>
            <a:ext cx="3284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674076" y="4885389"/>
            <a:ext cx="491996" cy="22805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5361686" y="5050417"/>
            <a:ext cx="491996" cy="22805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8423956" y="1390212"/>
            <a:ext cx="567644" cy="8281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7189112" y="1715844"/>
            <a:ext cx="11159" cy="3206001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71552" y="3318844"/>
            <a:ext cx="2701269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Working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Memristors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53300" y="1989151"/>
            <a:ext cx="2264695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530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11430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Inhibit gate 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2954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 * B’ = (A’ + B)’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0" y="1369655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 gates</a:t>
            </a:r>
            <a:endParaRPr lang="en-US" sz="2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51136" y="3976538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29" idx="1"/>
          </p:cNvCxnSpPr>
          <p:nvPr/>
        </p:nvCxnSpPr>
        <p:spPr>
          <a:xfrm>
            <a:off x="781156" y="5208735"/>
            <a:ext cx="2399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7936" y="3517909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</a:t>
            </a:r>
            <a:endParaRPr lang="en-US" sz="1600" dirty="0"/>
          </a:p>
        </p:txBody>
      </p:sp>
      <p:sp>
        <p:nvSpPr>
          <p:cNvPr id="10" name="Oval 9"/>
          <p:cNvSpPr/>
          <p:nvPr/>
        </p:nvSpPr>
        <p:spPr>
          <a:xfrm>
            <a:off x="1243645" y="3193230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Rectangle 10"/>
          <p:cNvSpPr/>
          <p:nvPr/>
        </p:nvSpPr>
        <p:spPr>
          <a:xfrm>
            <a:off x="1039762" y="4947578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241651" y="3239228"/>
            <a:ext cx="24340" cy="15690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175317" y="4808237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TextBox 13"/>
          <p:cNvSpPr txBox="1"/>
          <p:nvPr/>
        </p:nvSpPr>
        <p:spPr>
          <a:xfrm>
            <a:off x="455608" y="3837197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</a:t>
            </a:r>
            <a:endParaRPr lang="en-US" sz="16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64561" y="3666877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51136" y="3239228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9234" y="3099887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57200" y="4893795"/>
            <a:ext cx="39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0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383628" y="3666877"/>
            <a:ext cx="0" cy="19388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325763" y="3595807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4" name="Straight Connector 23"/>
          <p:cNvCxnSpPr/>
          <p:nvPr/>
        </p:nvCxnSpPr>
        <p:spPr>
          <a:xfrm>
            <a:off x="4666568" y="6034244"/>
            <a:ext cx="280103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35664" y="5804256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30557" y="2232780"/>
            <a:ext cx="265136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2-input INHIBIT is a two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Oval 30"/>
          <p:cNvSpPr/>
          <p:nvPr/>
        </p:nvSpPr>
        <p:spPr>
          <a:xfrm>
            <a:off x="2319233" y="5591191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608466" y="5177566"/>
            <a:ext cx="2411334" cy="311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181087" y="4978747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0" name="Oval 29"/>
          <p:cNvSpPr/>
          <p:nvPr/>
        </p:nvSpPr>
        <p:spPr>
          <a:xfrm>
            <a:off x="3305422" y="5369726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36" name="Straight Connector 35"/>
          <p:cNvCxnSpPr/>
          <p:nvPr/>
        </p:nvCxnSpPr>
        <p:spPr>
          <a:xfrm>
            <a:off x="1810358" y="5943600"/>
            <a:ext cx="156868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194898" y="5713612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" name="Rectangle 40"/>
          <p:cNvSpPr/>
          <p:nvPr/>
        </p:nvSpPr>
        <p:spPr>
          <a:xfrm>
            <a:off x="1676400" y="4761564"/>
            <a:ext cx="5609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A’ </a:t>
            </a:r>
          </a:p>
        </p:txBody>
      </p:sp>
      <p:cxnSp>
        <p:nvCxnSpPr>
          <p:cNvPr id="42" name="Straight Connector 41"/>
          <p:cNvCxnSpPr>
            <a:stCxn id="30" idx="5"/>
          </p:cNvCxnSpPr>
          <p:nvPr/>
        </p:nvCxnSpPr>
        <p:spPr>
          <a:xfrm flipH="1">
            <a:off x="3369818" y="5487510"/>
            <a:ext cx="61274" cy="4560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400800" y="4436477"/>
            <a:ext cx="27432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Two working bits</a:t>
            </a:r>
            <a:endParaRPr lang="en-US" sz="2800" dirty="0"/>
          </a:p>
        </p:txBody>
      </p:sp>
      <p:sp>
        <p:nvSpPr>
          <p:cNvPr id="35" name="Rectangle 34"/>
          <p:cNvSpPr/>
          <p:nvPr/>
        </p:nvSpPr>
        <p:spPr>
          <a:xfrm>
            <a:off x="5724670" y="5804256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5941574" y="5177566"/>
            <a:ext cx="9220" cy="5013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760702" y="6153871"/>
            <a:ext cx="5609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B’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10000" y="4686359"/>
            <a:ext cx="1531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</a:t>
            </a:r>
            <a:r>
              <a:rPr lang="en-US" sz="3200" dirty="0" smtClean="0"/>
              <a:t>’ + </a:t>
            </a:r>
            <a:r>
              <a:rPr lang="en-US" sz="3200" dirty="0" smtClean="0"/>
              <a:t>B</a:t>
            </a:r>
            <a:endParaRPr lang="en-US" sz="3200" dirty="0"/>
          </a:p>
        </p:txBody>
      </p:sp>
      <p:sp>
        <p:nvSpPr>
          <p:cNvPr id="44" name="Oval 43"/>
          <p:cNvSpPr/>
          <p:nvPr/>
        </p:nvSpPr>
        <p:spPr>
          <a:xfrm>
            <a:off x="5872568" y="5653207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7" name="TextBox 46"/>
          <p:cNvSpPr txBox="1"/>
          <p:nvPr/>
        </p:nvSpPr>
        <p:spPr>
          <a:xfrm>
            <a:off x="4278480" y="5871244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04722" y="5423167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 * B’ = (A’ + B)’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9285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543800" cy="5715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19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PSE </a:t>
            </a:r>
            <a:r>
              <a:rPr lang="en-US" sz="19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gates</a:t>
            </a:r>
          </a:p>
        </p:txBody>
      </p:sp>
    </p:spTree>
    <p:extLst>
      <p:ext uri="{BB962C8B-B14F-4D97-AF65-F5344CB8AC3E}">
        <p14:creationId xmlns:p14="http://schemas.microsoft.com/office/powerpoint/2010/main" val="368239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/>
          <p:cNvCxnSpPr/>
          <p:nvPr/>
        </p:nvCxnSpPr>
        <p:spPr>
          <a:xfrm>
            <a:off x="4675077" y="4524883"/>
            <a:ext cx="17437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51136" y="3298179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81156" y="4530376"/>
            <a:ext cx="17437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1652200" y="4269219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5" name="TextBox 54"/>
          <p:cNvSpPr txBox="1"/>
          <p:nvPr/>
        </p:nvSpPr>
        <p:spPr>
          <a:xfrm>
            <a:off x="407936" y="2839550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</a:t>
            </a:r>
            <a:endParaRPr lang="en-US" sz="1600" dirty="0"/>
          </a:p>
        </p:txBody>
      </p:sp>
      <p:sp>
        <p:nvSpPr>
          <p:cNvPr id="57" name="Oval 56"/>
          <p:cNvSpPr/>
          <p:nvPr/>
        </p:nvSpPr>
        <p:spPr>
          <a:xfrm>
            <a:off x="1243645" y="2514871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8" name="Oval 57"/>
          <p:cNvSpPr/>
          <p:nvPr/>
        </p:nvSpPr>
        <p:spPr>
          <a:xfrm>
            <a:off x="1778363" y="4126136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0" name="Rectangle 59"/>
          <p:cNvSpPr/>
          <p:nvPr/>
        </p:nvSpPr>
        <p:spPr>
          <a:xfrm>
            <a:off x="1039762" y="4269219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61" name="Straight Connector 60"/>
          <p:cNvCxnSpPr/>
          <p:nvPr/>
        </p:nvCxnSpPr>
        <p:spPr>
          <a:xfrm flipH="1">
            <a:off x="1241651" y="2560869"/>
            <a:ext cx="24340" cy="15690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1175317" y="4129878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3" name="TextBox 62"/>
          <p:cNvSpPr txBox="1"/>
          <p:nvPr/>
        </p:nvSpPr>
        <p:spPr>
          <a:xfrm>
            <a:off x="455608" y="3158838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</a:t>
            </a:r>
            <a:endParaRPr lang="en-US" sz="1600" dirty="0"/>
          </a:p>
        </p:txBody>
      </p:sp>
      <p:cxnSp>
        <p:nvCxnSpPr>
          <p:cNvPr id="65" name="Straight Connector 64"/>
          <p:cNvCxnSpPr/>
          <p:nvPr/>
        </p:nvCxnSpPr>
        <p:spPr>
          <a:xfrm>
            <a:off x="1850151" y="2988518"/>
            <a:ext cx="6333" cy="11444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endCxn id="51" idx="0"/>
          </p:cNvCxnSpPr>
          <p:nvPr/>
        </p:nvCxnSpPr>
        <p:spPr>
          <a:xfrm>
            <a:off x="2528840" y="4524883"/>
            <a:ext cx="0" cy="5777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1821872" y="2930198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69" name="Straight Connector 68"/>
          <p:cNvCxnSpPr/>
          <p:nvPr/>
        </p:nvCxnSpPr>
        <p:spPr>
          <a:xfrm>
            <a:off x="664561" y="2988518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751136" y="2560869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49234" y="2421528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</a:t>
            </a:r>
            <a:endParaRPr lang="en-US" sz="1600" dirty="0"/>
          </a:p>
        </p:txBody>
      </p:sp>
      <p:sp>
        <p:nvSpPr>
          <p:cNvPr id="72" name="TextBox 71"/>
          <p:cNvSpPr txBox="1"/>
          <p:nvPr/>
        </p:nvSpPr>
        <p:spPr>
          <a:xfrm>
            <a:off x="1273969" y="4011070"/>
            <a:ext cx="606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ym typeface="Symbol"/>
              </a:rPr>
              <a:t></a:t>
            </a:r>
            <a:r>
              <a:rPr lang="en-US" sz="1100" b="1" dirty="0" smtClean="0"/>
              <a:t>A</a:t>
            </a:r>
            <a:endParaRPr lang="en-US" sz="1100" b="1" dirty="0"/>
          </a:p>
        </p:txBody>
      </p:sp>
      <p:sp>
        <p:nvSpPr>
          <p:cNvPr id="77" name="Rectangle 76"/>
          <p:cNvSpPr/>
          <p:nvPr/>
        </p:nvSpPr>
        <p:spPr>
          <a:xfrm>
            <a:off x="5242517" y="4266523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8" name="Oval 77"/>
          <p:cNvSpPr/>
          <p:nvPr/>
        </p:nvSpPr>
        <p:spPr>
          <a:xfrm>
            <a:off x="5415368" y="4738807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2" name="TextBox 91"/>
          <p:cNvSpPr txBox="1"/>
          <p:nvPr/>
        </p:nvSpPr>
        <p:spPr>
          <a:xfrm>
            <a:off x="690723" y="4215436"/>
            <a:ext cx="39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0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93" name="Straight Connector 92"/>
          <p:cNvCxnSpPr>
            <a:endCxn id="80" idx="0"/>
          </p:cNvCxnSpPr>
          <p:nvPr/>
        </p:nvCxnSpPr>
        <p:spPr>
          <a:xfrm>
            <a:off x="3703151" y="3310026"/>
            <a:ext cx="0" cy="17925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>
            <a:off x="5486400" y="4889076"/>
            <a:ext cx="13899" cy="44668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/>
          <p:cNvSpPr/>
          <p:nvPr/>
        </p:nvSpPr>
        <p:spPr>
          <a:xfrm>
            <a:off x="3657600" y="3252181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04" name="Straight Connector 103"/>
          <p:cNvCxnSpPr/>
          <p:nvPr/>
        </p:nvCxnSpPr>
        <p:spPr>
          <a:xfrm>
            <a:off x="690723" y="3632825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334160" y="3501986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5407496" y="3581400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2" name="TextBox 21"/>
          <p:cNvSpPr txBox="1"/>
          <p:nvPr/>
        </p:nvSpPr>
        <p:spPr>
          <a:xfrm>
            <a:off x="1175317" y="5947320"/>
            <a:ext cx="702253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 is a two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873877" y="5334000"/>
            <a:ext cx="462642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2330889" y="5102624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9" name="Oval 58"/>
          <p:cNvSpPr/>
          <p:nvPr/>
        </p:nvSpPr>
        <p:spPr>
          <a:xfrm>
            <a:off x="2451297" y="4964631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4" name="TextBox 73"/>
          <p:cNvSpPr txBox="1"/>
          <p:nvPr/>
        </p:nvSpPr>
        <p:spPr>
          <a:xfrm>
            <a:off x="609193" y="4966424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505200" y="5102624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1" name="Oval 80"/>
          <p:cNvSpPr/>
          <p:nvPr/>
        </p:nvSpPr>
        <p:spPr>
          <a:xfrm>
            <a:off x="3634628" y="4957587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2" name="TextBox 81"/>
          <p:cNvSpPr txBox="1"/>
          <p:nvPr/>
        </p:nvSpPr>
        <p:spPr>
          <a:xfrm>
            <a:off x="4433900" y="4343400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TextBox 14"/>
          <p:cNvSpPr txBox="1">
            <a:spLocks noChangeArrowheads="1"/>
          </p:cNvSpPr>
          <p:nvPr/>
        </p:nvSpPr>
        <p:spPr bwMode="auto">
          <a:xfrm>
            <a:off x="6515657" y="4314683"/>
            <a:ext cx="992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Arial" charset="0"/>
              </a:rPr>
              <a:t>X=(AB)’C</a:t>
            </a:r>
            <a:endParaRPr lang="en-US" dirty="0">
              <a:latin typeface="Calibri" pitchFamily="34" charset="0"/>
              <a:cs typeface="Arial" charset="0"/>
            </a:endParaRPr>
          </a:p>
        </p:txBody>
      </p:sp>
      <p:sp>
        <p:nvSpPr>
          <p:cNvPr id="85" name="TextBox 14"/>
          <p:cNvSpPr txBox="1">
            <a:spLocks noChangeArrowheads="1"/>
          </p:cNvSpPr>
          <p:nvPr/>
        </p:nvSpPr>
        <p:spPr bwMode="auto">
          <a:xfrm>
            <a:off x="2814928" y="4841917"/>
            <a:ext cx="5838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Arial" charset="0"/>
              </a:rPr>
              <a:t>(AB)</a:t>
            </a:r>
            <a:endParaRPr lang="en-US" dirty="0">
              <a:latin typeface="Calibri" pitchFamily="34" charset="0"/>
              <a:cs typeface="Arial" charset="0"/>
            </a:endParaRPr>
          </a:p>
        </p:txBody>
      </p:sp>
      <p:sp>
        <p:nvSpPr>
          <p:cNvPr id="86" name="TextBox 14"/>
          <p:cNvSpPr txBox="1">
            <a:spLocks noChangeArrowheads="1"/>
          </p:cNvSpPr>
          <p:nvPr/>
        </p:nvSpPr>
        <p:spPr bwMode="auto">
          <a:xfrm>
            <a:off x="4223969" y="4927750"/>
            <a:ext cx="996170" cy="369332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Arial" charset="0"/>
              </a:rPr>
              <a:t>(AB) + C’</a:t>
            </a:r>
            <a:endParaRPr lang="en-US" dirty="0">
              <a:latin typeface="Calibri" pitchFamily="34" charset="0"/>
              <a:cs typeface="Arial" charset="0"/>
            </a:endParaRPr>
          </a:p>
        </p:txBody>
      </p:sp>
      <p:sp>
        <p:nvSpPr>
          <p:cNvPr id="68" name="TextBox 14"/>
          <p:cNvSpPr txBox="1">
            <a:spLocks noChangeArrowheads="1"/>
          </p:cNvSpPr>
          <p:nvPr/>
        </p:nvSpPr>
        <p:spPr bwMode="auto">
          <a:xfrm>
            <a:off x="2511813" y="4088014"/>
            <a:ext cx="6415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Arial" charset="0"/>
              </a:rPr>
              <a:t>(AB</a:t>
            </a:r>
            <a:r>
              <a:rPr lang="en-US" dirty="0" smtClean="0">
                <a:latin typeface="Calibri" pitchFamily="34" charset="0"/>
                <a:cs typeface="Arial" charset="0"/>
              </a:rPr>
              <a:t>)’</a:t>
            </a:r>
            <a:endParaRPr lang="en-US" dirty="0"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82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774" y="0"/>
            <a:ext cx="8229600" cy="6096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Leon Chua Historic 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774" y="762001"/>
            <a:ext cx="8229600" cy="1219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Leon Chua, The Missing Circuit Element, IEEE Proc. 1971.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0" t="30845" r="18182" b="14944"/>
          <a:stretch/>
        </p:blipFill>
        <p:spPr bwMode="auto">
          <a:xfrm>
            <a:off x="79920" y="1219200"/>
            <a:ext cx="9045277" cy="502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920" y="5791200"/>
            <a:ext cx="350148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Invention based on search for general principles of physics and Nature = he </a:t>
            </a:r>
            <a:r>
              <a:rPr lang="en-US" dirty="0" err="1" smtClean="0"/>
              <a:t>referst</a:t>
            </a:r>
            <a:r>
              <a:rPr lang="en-US" dirty="0" smtClean="0"/>
              <a:t> to Aristotle </a:t>
            </a:r>
            <a:r>
              <a:rPr lang="en-US" dirty="0" err="1" smtClean="0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85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3" name="Straight Connector 182"/>
          <p:cNvCxnSpPr/>
          <p:nvPr/>
        </p:nvCxnSpPr>
        <p:spPr>
          <a:xfrm>
            <a:off x="0" y="3799978"/>
            <a:ext cx="10704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>
            <a:off x="6613007" y="6357280"/>
            <a:ext cx="183755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>
            <a:off x="7772631" y="5531991"/>
            <a:ext cx="0" cy="10201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oup 141"/>
          <p:cNvGrpSpPr/>
          <p:nvPr/>
        </p:nvGrpSpPr>
        <p:grpSpPr>
          <a:xfrm>
            <a:off x="88874" y="113419"/>
            <a:ext cx="4258459" cy="897066"/>
            <a:chOff x="457200" y="231616"/>
            <a:chExt cx="6553200" cy="1749584"/>
          </a:xfrm>
        </p:grpSpPr>
        <p:sp>
          <p:nvSpPr>
            <p:cNvPr id="51" name="Flowchart: Delay 50"/>
            <p:cNvSpPr/>
            <p:nvPr/>
          </p:nvSpPr>
          <p:spPr>
            <a:xfrm>
              <a:off x="3886200" y="809198"/>
              <a:ext cx="838200" cy="1019601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848436" y="451270"/>
              <a:ext cx="914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909850" y="1340091"/>
              <a:ext cx="914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838200" y="952083"/>
              <a:ext cx="914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457200" y="231616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3400" y="747218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5245" y="1128682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2989997" y="1243700"/>
              <a:ext cx="914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970663" y="1427202"/>
              <a:ext cx="914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2971800" y="1611868"/>
              <a:ext cx="914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2667000" y="1051568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685197" y="1311617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98845" y="1611868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4800600" y="1371225"/>
              <a:ext cx="2209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/>
            <p:cNvSpPr/>
            <p:nvPr/>
          </p:nvSpPr>
          <p:spPr>
            <a:xfrm>
              <a:off x="4724969" y="1274802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6324600" y="1295025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Isosceles Triangle 68"/>
            <p:cNvSpPr/>
            <p:nvPr/>
          </p:nvSpPr>
          <p:spPr>
            <a:xfrm rot="5400000">
              <a:off x="5670918" y="1069643"/>
              <a:ext cx="685800" cy="621563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1367050" y="853432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1371600" y="396232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1393209" y="1263891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>
              <a:stCxn id="88" idx="6"/>
            </p:cNvCxnSpPr>
            <p:nvPr/>
          </p:nvCxnSpPr>
          <p:spPr>
            <a:xfrm>
              <a:off x="2753436" y="952083"/>
              <a:ext cx="1132764" cy="116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Isosceles Triangle 82"/>
            <p:cNvSpPr/>
            <p:nvPr/>
          </p:nvSpPr>
          <p:spPr>
            <a:xfrm rot="5400000">
              <a:off x="1056591" y="317901"/>
              <a:ext cx="328040" cy="240563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Isosceles Triangle 83"/>
            <p:cNvSpPr/>
            <p:nvPr/>
          </p:nvSpPr>
          <p:spPr>
            <a:xfrm rot="5400000">
              <a:off x="1056591" y="811603"/>
              <a:ext cx="328040" cy="240563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Isosceles Triangle 84"/>
            <p:cNvSpPr/>
            <p:nvPr/>
          </p:nvSpPr>
          <p:spPr>
            <a:xfrm rot="5400000">
              <a:off x="1087298" y="1244949"/>
              <a:ext cx="328040" cy="240563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lowchart: Delay 85"/>
            <p:cNvSpPr/>
            <p:nvPr/>
          </p:nvSpPr>
          <p:spPr>
            <a:xfrm>
              <a:off x="1762836" y="438182"/>
              <a:ext cx="838200" cy="1019601"/>
            </a:xfrm>
            <a:prstGeom prst="flowChartDelay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601036" y="875883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0" name="Straight Connector 89"/>
          <p:cNvCxnSpPr/>
          <p:nvPr/>
        </p:nvCxnSpPr>
        <p:spPr>
          <a:xfrm>
            <a:off x="413271" y="1812711"/>
            <a:ext cx="79326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4000714" y="3794958"/>
            <a:ext cx="37719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5640" y="1371601"/>
            <a:ext cx="39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</a:t>
            </a:r>
            <a:endParaRPr lang="en-US" sz="2400" dirty="0"/>
          </a:p>
        </p:txBody>
      </p:sp>
      <p:sp>
        <p:nvSpPr>
          <p:cNvPr id="95" name="Oval 94"/>
          <p:cNvSpPr/>
          <p:nvPr/>
        </p:nvSpPr>
        <p:spPr>
          <a:xfrm>
            <a:off x="533400" y="1145233"/>
            <a:ext cx="106308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/>
          <p:cNvCxnSpPr>
            <a:endCxn id="100" idx="0"/>
          </p:cNvCxnSpPr>
          <p:nvPr/>
        </p:nvCxnSpPr>
        <p:spPr>
          <a:xfrm>
            <a:off x="1131296" y="3809865"/>
            <a:ext cx="1782" cy="19365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78116" y="1678633"/>
            <a:ext cx="39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</a:t>
            </a:r>
            <a:endParaRPr lang="en-US" sz="2400" dirty="0"/>
          </a:p>
        </p:txBody>
      </p:sp>
      <p:cxnSp>
        <p:nvCxnSpPr>
          <p:cNvPr id="104" name="Straight Connector 103"/>
          <p:cNvCxnSpPr/>
          <p:nvPr/>
        </p:nvCxnSpPr>
        <p:spPr>
          <a:xfrm flipH="1">
            <a:off x="3093096" y="1905000"/>
            <a:ext cx="31104" cy="17200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Oval 104"/>
          <p:cNvSpPr/>
          <p:nvPr/>
        </p:nvSpPr>
        <p:spPr>
          <a:xfrm>
            <a:off x="1874892" y="1447800"/>
            <a:ext cx="106308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3017892" y="1752600"/>
            <a:ext cx="106308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7" name="Straight Connector 106"/>
          <p:cNvCxnSpPr/>
          <p:nvPr/>
        </p:nvCxnSpPr>
        <p:spPr>
          <a:xfrm>
            <a:off x="462395" y="1490438"/>
            <a:ext cx="79326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62395" y="1221433"/>
            <a:ext cx="79326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55641" y="990600"/>
            <a:ext cx="39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</a:t>
            </a:r>
            <a:endParaRPr lang="en-US" sz="2400" dirty="0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591722" y="6400800"/>
            <a:ext cx="413354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/>
          <p:cNvSpPr/>
          <p:nvPr/>
        </p:nvSpPr>
        <p:spPr>
          <a:xfrm>
            <a:off x="7528973" y="5952310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6019800" y="3357856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6189781" y="3120825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7656045" y="5680196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5194661" y="3357856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/>
          <p:cNvSpPr txBox="1"/>
          <p:nvPr/>
        </p:nvSpPr>
        <p:spPr>
          <a:xfrm>
            <a:off x="3909766" y="340429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21" name="Straight Connector 120"/>
          <p:cNvCxnSpPr/>
          <p:nvPr/>
        </p:nvCxnSpPr>
        <p:spPr>
          <a:xfrm flipH="1">
            <a:off x="4701825" y="4310477"/>
            <a:ext cx="21384" cy="21609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3871262" y="6471474"/>
            <a:ext cx="191993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(A+B+C)=X </a:t>
            </a:r>
            <a:endParaRPr lang="en-US" sz="2400" b="1" dirty="0"/>
          </a:p>
        </p:txBody>
      </p:sp>
      <p:cxnSp>
        <p:nvCxnSpPr>
          <p:cNvPr id="124" name="Straight Connector 123"/>
          <p:cNvCxnSpPr/>
          <p:nvPr/>
        </p:nvCxnSpPr>
        <p:spPr>
          <a:xfrm>
            <a:off x="517898" y="2110416"/>
            <a:ext cx="79326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62423" y="1981200"/>
            <a:ext cx="39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</a:t>
            </a:r>
            <a:endParaRPr lang="en-US" sz="2400" dirty="0"/>
          </a:p>
        </p:txBody>
      </p:sp>
      <p:sp>
        <p:nvSpPr>
          <p:cNvPr id="126" name="Rectangle 125"/>
          <p:cNvSpPr/>
          <p:nvPr/>
        </p:nvSpPr>
        <p:spPr>
          <a:xfrm>
            <a:off x="4435125" y="3332767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4626082" y="4094767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-54987" y="3406821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5389680" y="4438888"/>
            <a:ext cx="179856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X’+D’+E’+F’=(XDEF)’</a:t>
            </a:r>
            <a:endParaRPr lang="en-US" sz="2400" b="1" dirty="0"/>
          </a:p>
        </p:txBody>
      </p:sp>
      <p:cxnSp>
        <p:nvCxnSpPr>
          <p:cNvPr id="135" name="Straight Connector 134"/>
          <p:cNvCxnSpPr>
            <a:stCxn id="137" idx="7"/>
            <a:endCxn id="157" idx="4"/>
          </p:cNvCxnSpPr>
          <p:nvPr/>
        </p:nvCxnSpPr>
        <p:spPr>
          <a:xfrm flipH="1">
            <a:off x="5463417" y="2079718"/>
            <a:ext cx="4618" cy="12530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>
            <a:stCxn id="138" idx="3"/>
            <a:endCxn id="116" idx="0"/>
          </p:cNvCxnSpPr>
          <p:nvPr/>
        </p:nvCxnSpPr>
        <p:spPr>
          <a:xfrm flipH="1">
            <a:off x="6288964" y="2503441"/>
            <a:ext cx="33946" cy="6173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Oval 136"/>
          <p:cNvSpPr/>
          <p:nvPr/>
        </p:nvSpPr>
        <p:spPr>
          <a:xfrm>
            <a:off x="5377295" y="2057400"/>
            <a:ext cx="106308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6309546" y="2438400"/>
            <a:ext cx="91254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/>
          <p:cNvCxnSpPr/>
          <p:nvPr/>
        </p:nvCxnSpPr>
        <p:spPr>
          <a:xfrm>
            <a:off x="443167" y="2519065"/>
            <a:ext cx="79326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 flipV="1">
            <a:off x="7101654" y="3865955"/>
            <a:ext cx="554391" cy="5729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502840" y="2878412"/>
            <a:ext cx="79326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/>
          <p:cNvSpPr txBox="1"/>
          <p:nvPr/>
        </p:nvSpPr>
        <p:spPr>
          <a:xfrm>
            <a:off x="51086" y="2283767"/>
            <a:ext cx="39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</a:t>
            </a:r>
            <a:endParaRPr lang="en-US" sz="2400" dirty="0"/>
          </a:p>
        </p:txBody>
      </p:sp>
      <p:sp>
        <p:nvSpPr>
          <p:cNvPr id="145" name="TextBox 144"/>
          <p:cNvSpPr txBox="1"/>
          <p:nvPr/>
        </p:nvSpPr>
        <p:spPr>
          <a:xfrm>
            <a:off x="123543" y="2647580"/>
            <a:ext cx="39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</a:t>
            </a:r>
            <a:endParaRPr lang="en-US" sz="2400" dirty="0"/>
          </a:p>
        </p:txBody>
      </p:sp>
      <p:sp>
        <p:nvSpPr>
          <p:cNvPr id="150" name="Rectangle 149"/>
          <p:cNvSpPr/>
          <p:nvPr/>
        </p:nvSpPr>
        <p:spPr>
          <a:xfrm>
            <a:off x="6781800" y="3357856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6951781" y="3120825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2" name="Straight Connector 151"/>
          <p:cNvCxnSpPr>
            <a:endCxn id="151" idx="0"/>
          </p:cNvCxnSpPr>
          <p:nvPr/>
        </p:nvCxnSpPr>
        <p:spPr>
          <a:xfrm>
            <a:off x="7048500" y="1122967"/>
            <a:ext cx="2464" cy="19978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/>
          <p:cNvSpPr/>
          <p:nvPr/>
        </p:nvSpPr>
        <p:spPr>
          <a:xfrm>
            <a:off x="7010400" y="2819400"/>
            <a:ext cx="91254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5364234" y="3104167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276600" y="6019800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2095500" y="5977263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2265481" y="5740232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3459234" y="5809081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/>
          <p:nvPr/>
        </p:nvSpPr>
        <p:spPr>
          <a:xfrm>
            <a:off x="851261" y="5977263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1033895" y="5746430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1141008" y="5147846"/>
            <a:ext cx="81714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ym typeface="Symbol"/>
              </a:rPr>
              <a:t></a:t>
            </a:r>
            <a:r>
              <a:rPr lang="en-US" sz="1600" b="1" dirty="0" smtClean="0"/>
              <a:t>A</a:t>
            </a:r>
            <a:endParaRPr lang="en-US" sz="1600" b="1" dirty="0"/>
          </a:p>
        </p:txBody>
      </p:sp>
      <p:sp>
        <p:nvSpPr>
          <p:cNvPr id="131" name="TextBox 130"/>
          <p:cNvSpPr txBox="1"/>
          <p:nvPr/>
        </p:nvSpPr>
        <p:spPr>
          <a:xfrm>
            <a:off x="192235" y="6102478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60" name="Straight Connector 159"/>
          <p:cNvCxnSpPr/>
          <p:nvPr/>
        </p:nvCxnSpPr>
        <p:spPr>
          <a:xfrm flipH="1">
            <a:off x="2362200" y="3810000"/>
            <a:ext cx="28012" cy="19773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3543300" y="3799978"/>
            <a:ext cx="6996" cy="21088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TextBox 168"/>
          <p:cNvSpPr txBox="1"/>
          <p:nvPr/>
        </p:nvSpPr>
        <p:spPr>
          <a:xfrm>
            <a:off x="6172200" y="6102478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2390212" y="4969624"/>
            <a:ext cx="81211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ym typeface="Symbol"/>
              </a:rPr>
              <a:t></a:t>
            </a:r>
            <a:r>
              <a:rPr lang="en-US" sz="1600" b="1" dirty="0" smtClean="0"/>
              <a:t>B</a:t>
            </a:r>
            <a:endParaRPr lang="en-US" sz="1600" b="1" dirty="0"/>
          </a:p>
        </p:txBody>
      </p:sp>
      <p:sp>
        <p:nvSpPr>
          <p:cNvPr id="173" name="TextBox 172"/>
          <p:cNvSpPr txBox="1"/>
          <p:nvPr/>
        </p:nvSpPr>
        <p:spPr>
          <a:xfrm>
            <a:off x="3619500" y="2743200"/>
            <a:ext cx="5334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ym typeface="Symbol"/>
              </a:rPr>
              <a:t></a:t>
            </a:r>
            <a:r>
              <a:rPr lang="en-US" sz="1600" b="1" dirty="0" smtClean="0"/>
              <a:t>C </a:t>
            </a:r>
            <a:endParaRPr lang="en-US" sz="1600" b="1" dirty="0"/>
          </a:p>
        </p:txBody>
      </p:sp>
      <p:sp>
        <p:nvSpPr>
          <p:cNvPr id="174" name="TextBox 173"/>
          <p:cNvSpPr txBox="1"/>
          <p:nvPr/>
        </p:nvSpPr>
        <p:spPr>
          <a:xfrm>
            <a:off x="1743628" y="197823"/>
            <a:ext cx="267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78" name="TextBox 177"/>
          <p:cNvSpPr txBox="1"/>
          <p:nvPr/>
        </p:nvSpPr>
        <p:spPr>
          <a:xfrm>
            <a:off x="8062373" y="5427098"/>
            <a:ext cx="1066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XDEF</a:t>
            </a:r>
            <a:endParaRPr lang="en-US" sz="2400" b="1" dirty="0"/>
          </a:p>
        </p:txBody>
      </p:sp>
      <p:sp>
        <p:nvSpPr>
          <p:cNvPr id="179" name="TextBox 178"/>
          <p:cNvSpPr txBox="1"/>
          <p:nvPr/>
        </p:nvSpPr>
        <p:spPr>
          <a:xfrm>
            <a:off x="2106684" y="23690"/>
            <a:ext cx="1383326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X= (A+B+C)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0" name="Straight Connector 179"/>
          <p:cNvCxnSpPr/>
          <p:nvPr/>
        </p:nvCxnSpPr>
        <p:spPr>
          <a:xfrm>
            <a:off x="609600" y="1221433"/>
            <a:ext cx="43952" cy="271587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2" name="Rectangle 181"/>
          <p:cNvSpPr/>
          <p:nvPr/>
        </p:nvSpPr>
        <p:spPr>
          <a:xfrm>
            <a:off x="295352" y="3423415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/>
          <p:cNvSpPr/>
          <p:nvPr/>
        </p:nvSpPr>
        <p:spPr>
          <a:xfrm>
            <a:off x="540400" y="3200400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8" name="Straight Connector 187"/>
          <p:cNvCxnSpPr/>
          <p:nvPr/>
        </p:nvCxnSpPr>
        <p:spPr>
          <a:xfrm>
            <a:off x="1928578" y="1487910"/>
            <a:ext cx="8533" cy="191891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>
            <a:off x="1291787" y="3799978"/>
            <a:ext cx="10704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/>
          <p:cNvSpPr txBox="1"/>
          <p:nvPr/>
        </p:nvSpPr>
        <p:spPr>
          <a:xfrm>
            <a:off x="1236800" y="3352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1587139" y="3423415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Oval 191"/>
          <p:cNvSpPr/>
          <p:nvPr/>
        </p:nvSpPr>
        <p:spPr>
          <a:xfrm>
            <a:off x="1832187" y="3200400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4" name="Straight Connector 193"/>
          <p:cNvCxnSpPr/>
          <p:nvPr/>
        </p:nvCxnSpPr>
        <p:spPr>
          <a:xfrm>
            <a:off x="2587187" y="3810000"/>
            <a:ext cx="9712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 192"/>
          <p:cNvSpPr/>
          <p:nvPr/>
        </p:nvSpPr>
        <p:spPr>
          <a:xfrm>
            <a:off x="2819400" y="3429000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Oval 195"/>
          <p:cNvSpPr/>
          <p:nvPr/>
        </p:nvSpPr>
        <p:spPr>
          <a:xfrm>
            <a:off x="3002034" y="3200400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TextBox 196"/>
          <p:cNvSpPr txBox="1"/>
          <p:nvPr/>
        </p:nvSpPr>
        <p:spPr>
          <a:xfrm>
            <a:off x="2438400" y="34290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4701825" y="0"/>
            <a:ext cx="428977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PSE gate has 2 WM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2" name="Straight Connector 111"/>
          <p:cNvCxnSpPr/>
          <p:nvPr/>
        </p:nvCxnSpPr>
        <p:spPr>
          <a:xfrm flipH="1">
            <a:off x="7772631" y="3794958"/>
            <a:ext cx="23042" cy="18852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178" idx="2"/>
          </p:cNvCxnSpPr>
          <p:nvPr/>
        </p:nvCxnSpPr>
        <p:spPr>
          <a:xfrm flipH="1">
            <a:off x="8345937" y="5888763"/>
            <a:ext cx="249836" cy="4445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59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543800" cy="5715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19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 Gates</a:t>
            </a:r>
          </a:p>
        </p:txBody>
      </p:sp>
    </p:spTree>
    <p:extLst>
      <p:ext uri="{BB962C8B-B14F-4D97-AF65-F5344CB8AC3E}">
        <p14:creationId xmlns:p14="http://schemas.microsoft.com/office/powerpoint/2010/main" val="86727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-38100" y="0"/>
            <a:ext cx="3162300" cy="1143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l" eaLnBrk="1" hangingPunct="1"/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751136" y="2172051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81156" y="3404248"/>
            <a:ext cx="1693992" cy="2475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07936" y="1713422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</a:t>
            </a:r>
            <a:endParaRPr lang="en-US" sz="1600" dirty="0"/>
          </a:p>
        </p:txBody>
      </p:sp>
      <p:sp>
        <p:nvSpPr>
          <p:cNvPr id="35" name="Oval 34"/>
          <p:cNvSpPr/>
          <p:nvPr/>
        </p:nvSpPr>
        <p:spPr>
          <a:xfrm>
            <a:off x="1219200" y="1417599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6" name="Oval 35"/>
          <p:cNvSpPr/>
          <p:nvPr/>
        </p:nvSpPr>
        <p:spPr>
          <a:xfrm>
            <a:off x="4107950" y="2986207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8" name="Rectangle 37"/>
          <p:cNvSpPr/>
          <p:nvPr/>
        </p:nvSpPr>
        <p:spPr>
          <a:xfrm>
            <a:off x="1039762" y="3143091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1241651" y="1434741"/>
            <a:ext cx="24340" cy="15690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1175317" y="3003750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1" name="TextBox 40"/>
          <p:cNvSpPr txBox="1"/>
          <p:nvPr/>
        </p:nvSpPr>
        <p:spPr>
          <a:xfrm>
            <a:off x="455608" y="2032710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</a:t>
            </a:r>
            <a:endParaRPr lang="en-US" sz="16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4189319" y="1882699"/>
            <a:ext cx="0" cy="115022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452352" y="3421754"/>
            <a:ext cx="3927" cy="7005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1941748" y="7985205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46" name="Straight Connector 45"/>
          <p:cNvCxnSpPr/>
          <p:nvPr/>
        </p:nvCxnSpPr>
        <p:spPr>
          <a:xfrm>
            <a:off x="678013" y="1862390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62000" y="1463597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49234" y="1295400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</a:t>
            </a:r>
            <a:endParaRPr lang="en-US" sz="1600" dirty="0"/>
          </a:p>
        </p:txBody>
      </p:sp>
      <p:sp>
        <p:nvSpPr>
          <p:cNvPr id="49" name="TextBox 48"/>
          <p:cNvSpPr txBox="1"/>
          <p:nvPr/>
        </p:nvSpPr>
        <p:spPr>
          <a:xfrm>
            <a:off x="1417151" y="2849859"/>
            <a:ext cx="959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ym typeface="Symbol"/>
              </a:rPr>
              <a:t></a:t>
            </a:r>
            <a:r>
              <a:rPr lang="en-US" sz="2800" b="1" dirty="0" smtClean="0"/>
              <a:t>A</a:t>
            </a:r>
            <a:endParaRPr lang="en-US" sz="28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690723" y="3089308"/>
            <a:ext cx="39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0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3011931" y="3407390"/>
            <a:ext cx="3100418" cy="2161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667000" y="3089230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7" name="Straight Connector 56"/>
          <p:cNvCxnSpPr>
            <a:stCxn id="68" idx="2"/>
          </p:cNvCxnSpPr>
          <p:nvPr/>
        </p:nvCxnSpPr>
        <p:spPr>
          <a:xfrm>
            <a:off x="1417151" y="4316335"/>
            <a:ext cx="69648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2254039" y="4086347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5" name="Oval 64"/>
          <p:cNvSpPr/>
          <p:nvPr/>
        </p:nvSpPr>
        <p:spPr>
          <a:xfrm>
            <a:off x="2389594" y="3947006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8" name="TextBox 67"/>
          <p:cNvSpPr txBox="1"/>
          <p:nvPr/>
        </p:nvSpPr>
        <p:spPr>
          <a:xfrm>
            <a:off x="1219200" y="3977781"/>
            <a:ext cx="39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0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914398" y="4158417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TextBox 14"/>
          <p:cNvSpPr txBox="1"/>
          <p:nvPr/>
        </p:nvSpPr>
        <p:spPr>
          <a:xfrm>
            <a:off x="3886200" y="141982"/>
            <a:ext cx="466059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 is a two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WM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 gate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Oval 54"/>
          <p:cNvSpPr/>
          <p:nvPr/>
        </p:nvSpPr>
        <p:spPr>
          <a:xfrm>
            <a:off x="6038733" y="3993570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58" name="Straight Connector 57"/>
          <p:cNvCxnSpPr/>
          <p:nvPr/>
        </p:nvCxnSpPr>
        <p:spPr>
          <a:xfrm>
            <a:off x="6565824" y="3445490"/>
            <a:ext cx="234957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4029468" y="3177402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63" name="Straight Connector 62"/>
          <p:cNvCxnSpPr/>
          <p:nvPr/>
        </p:nvCxnSpPr>
        <p:spPr>
          <a:xfrm>
            <a:off x="6125657" y="3458562"/>
            <a:ext cx="0" cy="53500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735143" y="4546323"/>
            <a:ext cx="606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</a:t>
            </a:r>
            <a:endParaRPr lang="en-US" sz="28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6692048" y="4433838"/>
            <a:ext cx="1078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A+B</a:t>
            </a:r>
            <a:endParaRPr lang="en-US" sz="28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4565398" y="2544400"/>
            <a:ext cx="959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ym typeface="Symbol"/>
              </a:rPr>
              <a:t></a:t>
            </a:r>
            <a:r>
              <a:rPr lang="en-US" sz="2800" b="1" dirty="0" smtClean="0"/>
              <a:t>B</a:t>
            </a:r>
            <a:endParaRPr lang="en-US" sz="2800" b="1" dirty="0"/>
          </a:p>
        </p:txBody>
      </p:sp>
      <p:sp>
        <p:nvSpPr>
          <p:cNvPr id="71" name="Rectangle 70"/>
          <p:cNvSpPr/>
          <p:nvPr/>
        </p:nvSpPr>
        <p:spPr>
          <a:xfrm>
            <a:off x="7374588" y="3186636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72" name="Straight Connector 71"/>
          <p:cNvCxnSpPr/>
          <p:nvPr/>
        </p:nvCxnSpPr>
        <p:spPr>
          <a:xfrm>
            <a:off x="7572539" y="3854773"/>
            <a:ext cx="0" cy="53500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7467600" y="3657600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4" name="TextBox 73"/>
          <p:cNvSpPr txBox="1"/>
          <p:nvPr/>
        </p:nvSpPr>
        <p:spPr>
          <a:xfrm>
            <a:off x="6537169" y="2992736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7569" y="2633609"/>
            <a:ext cx="1078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(A+B)’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4101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543800" cy="5715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1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EXOR Gates</a:t>
            </a:r>
          </a:p>
        </p:txBody>
      </p:sp>
    </p:spTree>
    <p:extLst>
      <p:ext uri="{BB962C8B-B14F-4D97-AF65-F5344CB8AC3E}">
        <p14:creationId xmlns:p14="http://schemas.microsoft.com/office/powerpoint/2010/main" val="192949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Straight Connector 100"/>
          <p:cNvCxnSpPr/>
          <p:nvPr/>
        </p:nvCxnSpPr>
        <p:spPr>
          <a:xfrm>
            <a:off x="5009716" y="3922147"/>
            <a:ext cx="321427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3695041" y="3922147"/>
            <a:ext cx="4445" cy="8022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3695041" y="6483099"/>
            <a:ext cx="1731649" cy="350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695041" y="5719076"/>
            <a:ext cx="1731649" cy="350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489894" y="0"/>
            <a:ext cx="8229600" cy="8382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EXOR =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literals in NAND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8 IMPLY</a:t>
            </a:r>
            <a:endParaRPr lang="en-US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872060" y="3902261"/>
            <a:ext cx="321427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81156" y="3175648"/>
            <a:ext cx="98888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397858" y="3669718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4" name="TextBox 33"/>
          <p:cNvSpPr txBox="1"/>
          <p:nvPr/>
        </p:nvSpPr>
        <p:spPr>
          <a:xfrm>
            <a:off x="407936" y="1484822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</a:t>
            </a:r>
            <a:endParaRPr lang="en-US" sz="1600" dirty="0"/>
          </a:p>
        </p:txBody>
      </p:sp>
      <p:sp>
        <p:nvSpPr>
          <p:cNvPr id="35" name="Oval 34"/>
          <p:cNvSpPr/>
          <p:nvPr/>
        </p:nvSpPr>
        <p:spPr>
          <a:xfrm>
            <a:off x="1243645" y="1160143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" name="Oval 36"/>
          <p:cNvSpPr/>
          <p:nvPr/>
        </p:nvSpPr>
        <p:spPr>
          <a:xfrm>
            <a:off x="5548059" y="3551405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8" name="Rectangle 37"/>
          <p:cNvSpPr/>
          <p:nvPr/>
        </p:nvSpPr>
        <p:spPr>
          <a:xfrm>
            <a:off x="1039762" y="2914491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1241651" y="1206141"/>
            <a:ext cx="24340" cy="15690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1175317" y="2775150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42" name="Straight Connector 41"/>
          <p:cNvCxnSpPr/>
          <p:nvPr/>
        </p:nvCxnSpPr>
        <p:spPr>
          <a:xfrm>
            <a:off x="4702683" y="1646463"/>
            <a:ext cx="8753" cy="12937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6550496" y="1159061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46" name="Straight Connector 45"/>
          <p:cNvCxnSpPr/>
          <p:nvPr/>
        </p:nvCxnSpPr>
        <p:spPr>
          <a:xfrm>
            <a:off x="664561" y="1633790"/>
            <a:ext cx="648710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19275" y="1172949"/>
            <a:ext cx="633239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49234" y="1066800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</a:t>
            </a:r>
            <a:endParaRPr lang="en-US" sz="1600" dirty="0"/>
          </a:p>
        </p:txBody>
      </p:sp>
      <p:sp>
        <p:nvSpPr>
          <p:cNvPr id="51" name="Rectangle 50"/>
          <p:cNvSpPr/>
          <p:nvPr/>
        </p:nvSpPr>
        <p:spPr>
          <a:xfrm>
            <a:off x="1524000" y="3713009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2" name="TextBox 61"/>
          <p:cNvSpPr txBox="1"/>
          <p:nvPr/>
        </p:nvSpPr>
        <p:spPr>
          <a:xfrm>
            <a:off x="373850" y="3005135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9162" y="5562600"/>
            <a:ext cx="3559304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EXOR is a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WM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49170" y="3717595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8" name="Straight Connector 87"/>
          <p:cNvCxnSpPr/>
          <p:nvPr/>
        </p:nvCxnSpPr>
        <p:spPr>
          <a:xfrm>
            <a:off x="1745696" y="3175648"/>
            <a:ext cx="0" cy="53736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/>
          <p:nvPr/>
        </p:nvSpPr>
        <p:spPr>
          <a:xfrm>
            <a:off x="1681568" y="3535668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6" name="Oval 35"/>
          <p:cNvSpPr/>
          <p:nvPr/>
        </p:nvSpPr>
        <p:spPr>
          <a:xfrm>
            <a:off x="4668449" y="2759261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65" name="Straight Connector 64"/>
          <p:cNvCxnSpPr/>
          <p:nvPr/>
        </p:nvCxnSpPr>
        <p:spPr>
          <a:xfrm>
            <a:off x="4038600" y="3203619"/>
            <a:ext cx="1557209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6571422" y="1172949"/>
            <a:ext cx="24209" cy="2362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495979" y="2914491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8" name="Oval 67"/>
          <p:cNvSpPr/>
          <p:nvPr/>
        </p:nvSpPr>
        <p:spPr>
          <a:xfrm>
            <a:off x="4660577" y="1600466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5609505" y="3203619"/>
            <a:ext cx="4269" cy="34712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643865" y="5072745"/>
            <a:ext cx="2568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A’B + A B’</a:t>
            </a:r>
            <a:endParaRPr lang="en-US" sz="3600" dirty="0"/>
          </a:p>
        </p:txBody>
      </p:sp>
      <p:sp>
        <p:nvSpPr>
          <p:cNvPr id="55" name="TextBox 54"/>
          <p:cNvSpPr txBox="1"/>
          <p:nvPr/>
        </p:nvSpPr>
        <p:spPr>
          <a:xfrm>
            <a:off x="1550936" y="2682642"/>
            <a:ext cx="50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A’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Flowchart: Delay 5"/>
          <p:cNvSpPr/>
          <p:nvPr/>
        </p:nvSpPr>
        <p:spPr>
          <a:xfrm>
            <a:off x="5410200" y="5276165"/>
            <a:ext cx="533400" cy="589179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Delay 57"/>
          <p:cNvSpPr/>
          <p:nvPr/>
        </p:nvSpPr>
        <p:spPr>
          <a:xfrm>
            <a:off x="5426690" y="6188510"/>
            <a:ext cx="533400" cy="589179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Delay 59"/>
          <p:cNvSpPr/>
          <p:nvPr/>
        </p:nvSpPr>
        <p:spPr>
          <a:xfrm>
            <a:off x="6224344" y="5731308"/>
            <a:ext cx="533400" cy="589179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6757744" y="5935447"/>
            <a:ext cx="176456" cy="16055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lowchart: Connector 62"/>
          <p:cNvSpPr/>
          <p:nvPr/>
        </p:nvSpPr>
        <p:spPr>
          <a:xfrm>
            <a:off x="5943600" y="5562600"/>
            <a:ext cx="176456" cy="16055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lowchart: Connector 68"/>
          <p:cNvSpPr/>
          <p:nvPr/>
        </p:nvSpPr>
        <p:spPr>
          <a:xfrm>
            <a:off x="5943600" y="6392647"/>
            <a:ext cx="176456" cy="16055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63" idx="6"/>
          </p:cNvCxnSpPr>
          <p:nvPr/>
        </p:nvCxnSpPr>
        <p:spPr>
          <a:xfrm>
            <a:off x="6120056" y="5642877"/>
            <a:ext cx="104288" cy="222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9" idx="0"/>
          </p:cNvCxnSpPr>
          <p:nvPr/>
        </p:nvCxnSpPr>
        <p:spPr>
          <a:xfrm flipV="1">
            <a:off x="6031828" y="6224319"/>
            <a:ext cx="192516" cy="168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7" idx="6"/>
          </p:cNvCxnSpPr>
          <p:nvPr/>
        </p:nvCxnSpPr>
        <p:spPr>
          <a:xfrm>
            <a:off x="6934200" y="6015724"/>
            <a:ext cx="434931" cy="10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lowchart: Delay 69"/>
          <p:cNvSpPr/>
          <p:nvPr/>
        </p:nvSpPr>
        <p:spPr>
          <a:xfrm>
            <a:off x="4069403" y="5346268"/>
            <a:ext cx="533400" cy="589179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lowchart: Delay 72"/>
          <p:cNvSpPr/>
          <p:nvPr/>
        </p:nvSpPr>
        <p:spPr>
          <a:xfrm>
            <a:off x="4086333" y="6167404"/>
            <a:ext cx="533400" cy="589179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lowchart: Connector 73"/>
          <p:cNvSpPr/>
          <p:nvPr/>
        </p:nvSpPr>
        <p:spPr>
          <a:xfrm>
            <a:off x="4648200" y="5638800"/>
            <a:ext cx="176456" cy="16055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lowchart: Connector 74"/>
          <p:cNvSpPr/>
          <p:nvPr/>
        </p:nvSpPr>
        <p:spPr>
          <a:xfrm>
            <a:off x="4648200" y="6392647"/>
            <a:ext cx="176456" cy="16055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4953000" y="5542179"/>
            <a:ext cx="473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4933950" y="6308483"/>
            <a:ext cx="473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4824656" y="5731308"/>
            <a:ext cx="50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A’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824656" y="6396335"/>
            <a:ext cx="50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B’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898296" y="5080514"/>
            <a:ext cx="50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009716" y="5997586"/>
            <a:ext cx="50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057400" y="3320572"/>
            <a:ext cx="50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2563864" y="3719079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7" name="Oval 86"/>
          <p:cNvSpPr/>
          <p:nvPr/>
        </p:nvSpPr>
        <p:spPr>
          <a:xfrm>
            <a:off x="2667000" y="3581400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89" name="Straight Connector 88"/>
          <p:cNvCxnSpPr/>
          <p:nvPr/>
        </p:nvCxnSpPr>
        <p:spPr>
          <a:xfrm flipH="1">
            <a:off x="2728447" y="1600466"/>
            <a:ext cx="16683" cy="19591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2902185" y="3159371"/>
            <a:ext cx="1405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+ B’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>
            <a:off x="944435" y="4800600"/>
            <a:ext cx="74337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3497090" y="4570612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4" name="Oval 93"/>
          <p:cNvSpPr/>
          <p:nvPr/>
        </p:nvSpPr>
        <p:spPr>
          <a:xfrm>
            <a:off x="3581400" y="4434007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8" name="TextBox 97"/>
          <p:cNvSpPr txBox="1"/>
          <p:nvPr/>
        </p:nvSpPr>
        <p:spPr>
          <a:xfrm>
            <a:off x="601570" y="4431268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966919" y="4338935"/>
            <a:ext cx="769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A’B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763181" y="2682642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6354421" y="3656113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4" name="Oval 103"/>
          <p:cNvSpPr/>
          <p:nvPr/>
        </p:nvSpPr>
        <p:spPr>
          <a:xfrm>
            <a:off x="6482168" y="3505200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9" name="TextBox 108"/>
          <p:cNvSpPr txBox="1"/>
          <p:nvPr/>
        </p:nvSpPr>
        <p:spPr>
          <a:xfrm>
            <a:off x="5077888" y="2580060"/>
            <a:ext cx="50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B’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894336" y="3389568"/>
            <a:ext cx="50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930231" y="3389568"/>
            <a:ext cx="1405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+ A’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641652" y="3620401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3" name="Straight Connector 112"/>
          <p:cNvCxnSpPr/>
          <p:nvPr/>
        </p:nvCxnSpPr>
        <p:spPr>
          <a:xfrm>
            <a:off x="7498249" y="3886200"/>
            <a:ext cx="4445" cy="8022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/>
          <p:cNvSpPr/>
          <p:nvPr/>
        </p:nvSpPr>
        <p:spPr>
          <a:xfrm>
            <a:off x="7300298" y="4534665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5" name="Oval 114"/>
          <p:cNvSpPr/>
          <p:nvPr/>
        </p:nvSpPr>
        <p:spPr>
          <a:xfrm>
            <a:off x="7384608" y="4398060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6932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143000"/>
            <a:ext cx="8153400" cy="45243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SYNTHESIS WITH EXORS WITH NO LIMIT ON NUMBER OF ANCILLA BITS</a:t>
            </a:r>
          </a:p>
        </p:txBody>
      </p:sp>
    </p:spTree>
    <p:extLst>
      <p:ext uri="{BB962C8B-B14F-4D97-AF65-F5344CB8AC3E}">
        <p14:creationId xmlns:p14="http://schemas.microsoft.com/office/powerpoint/2010/main" val="74745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61467"/>
            <a:ext cx="4423813" cy="3104636"/>
            <a:chOff x="373850" y="1066800"/>
            <a:chExt cx="8004325" cy="4876036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5009716" y="3922147"/>
              <a:ext cx="3214273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695041" y="3922147"/>
              <a:ext cx="4445" cy="80225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72060" y="3902261"/>
              <a:ext cx="3214273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81156" y="3175648"/>
              <a:ext cx="988880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5397858" y="3669718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07935" y="1484822"/>
              <a:ext cx="290500" cy="43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B</a:t>
              </a:r>
              <a:endParaRPr lang="en-US" sz="1200" dirty="0"/>
            </a:p>
          </p:txBody>
        </p:sp>
        <p:sp>
          <p:nvSpPr>
            <p:cNvPr id="46" name="Oval 45"/>
            <p:cNvSpPr/>
            <p:nvPr/>
          </p:nvSpPr>
          <p:spPr>
            <a:xfrm>
              <a:off x="1243645" y="1160143"/>
              <a:ext cx="78904" cy="91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7" name="Oval 46"/>
            <p:cNvSpPr/>
            <p:nvPr/>
          </p:nvSpPr>
          <p:spPr>
            <a:xfrm>
              <a:off x="5548059" y="3551405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039762" y="2914491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49" name="Straight Connector 48"/>
            <p:cNvCxnSpPr/>
            <p:nvPr/>
          </p:nvCxnSpPr>
          <p:spPr>
            <a:xfrm flipH="1">
              <a:off x="1241651" y="1206141"/>
              <a:ext cx="24340" cy="156900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1175317" y="2775150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4702683" y="1646463"/>
              <a:ext cx="8753" cy="129370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6550496" y="1159061"/>
              <a:ext cx="78904" cy="91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664561" y="1633790"/>
              <a:ext cx="6487104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819275" y="1172949"/>
              <a:ext cx="633239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449234" y="1066800"/>
              <a:ext cx="290500" cy="43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A</a:t>
              </a:r>
              <a:endParaRPr lang="en-US" sz="1200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524000" y="3713009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73850" y="3005135"/>
              <a:ext cx="290500" cy="48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49171" y="3717597"/>
              <a:ext cx="290500" cy="48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1745696" y="3175648"/>
              <a:ext cx="0" cy="537361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59"/>
            <p:cNvSpPr/>
            <p:nvPr/>
          </p:nvSpPr>
          <p:spPr>
            <a:xfrm>
              <a:off x="1681568" y="3535668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1" name="Oval 60"/>
            <p:cNvSpPr/>
            <p:nvPr/>
          </p:nvSpPr>
          <p:spPr>
            <a:xfrm>
              <a:off x="4668449" y="2759261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4038600" y="3203619"/>
              <a:ext cx="1557209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6571422" y="1172949"/>
              <a:ext cx="24209" cy="236271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/>
            <p:cNvSpPr/>
            <p:nvPr/>
          </p:nvSpPr>
          <p:spPr>
            <a:xfrm>
              <a:off x="4495979" y="2914491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5" name="Oval 64"/>
            <p:cNvSpPr/>
            <p:nvPr/>
          </p:nvSpPr>
          <p:spPr>
            <a:xfrm>
              <a:off x="4660577" y="1600466"/>
              <a:ext cx="78904" cy="91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6" name="Straight Connector 65"/>
            <p:cNvCxnSpPr/>
            <p:nvPr/>
          </p:nvCxnSpPr>
          <p:spPr>
            <a:xfrm flipH="1">
              <a:off x="5609505" y="3203619"/>
              <a:ext cx="4269" cy="347127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5356176" y="5362776"/>
              <a:ext cx="2568704" cy="580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A’B + A B’</a:t>
              </a:r>
              <a:endParaRPr lang="en-US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550935" y="2682642"/>
              <a:ext cx="928261" cy="41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A’</a:t>
              </a:r>
              <a:endPara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057400" y="3320572"/>
              <a:ext cx="506463" cy="43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  <a:endPara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563864" y="3719079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1" name="Oval 70"/>
            <p:cNvSpPr/>
            <p:nvPr/>
          </p:nvSpPr>
          <p:spPr>
            <a:xfrm>
              <a:off x="2667000" y="3581400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72" name="Straight Connector 71"/>
            <p:cNvCxnSpPr/>
            <p:nvPr/>
          </p:nvCxnSpPr>
          <p:spPr>
            <a:xfrm flipH="1">
              <a:off x="2728447" y="1600466"/>
              <a:ext cx="16683" cy="19591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2902184" y="3159372"/>
              <a:ext cx="1405557" cy="41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+ B’</a:t>
              </a:r>
              <a:endPara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944435" y="4800600"/>
              <a:ext cx="743374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/>
            <p:cNvSpPr/>
            <p:nvPr/>
          </p:nvSpPr>
          <p:spPr>
            <a:xfrm>
              <a:off x="3497090" y="4570612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6" name="Oval 75"/>
            <p:cNvSpPr/>
            <p:nvPr/>
          </p:nvSpPr>
          <p:spPr>
            <a:xfrm>
              <a:off x="3581400" y="4434007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01570" y="4431268"/>
              <a:ext cx="290500" cy="48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966920" y="4338935"/>
              <a:ext cx="769510" cy="43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A’B</a:t>
              </a:r>
              <a:endPara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763181" y="2682642"/>
              <a:ext cx="290500" cy="48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6354421" y="3656113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1" name="Oval 80"/>
            <p:cNvSpPr/>
            <p:nvPr/>
          </p:nvSpPr>
          <p:spPr>
            <a:xfrm>
              <a:off x="6482168" y="3505200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5077887" y="2682642"/>
              <a:ext cx="816449" cy="398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B’</a:t>
              </a:r>
              <a:endParaRPr lang="en-U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94336" y="3389568"/>
              <a:ext cx="506463" cy="43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  <a:endPara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930230" y="3389568"/>
              <a:ext cx="1405557" cy="43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 + A’</a:t>
              </a:r>
              <a:endPara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641653" y="3620402"/>
              <a:ext cx="290500" cy="48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7498249" y="3886200"/>
              <a:ext cx="4445" cy="80225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/>
            <p:cNvSpPr/>
            <p:nvPr/>
          </p:nvSpPr>
          <p:spPr>
            <a:xfrm>
              <a:off x="7300298" y="4534665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8" name="Oval 87"/>
            <p:cNvSpPr/>
            <p:nvPr/>
          </p:nvSpPr>
          <p:spPr>
            <a:xfrm>
              <a:off x="7384608" y="4398060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4640036" y="2438400"/>
            <a:ext cx="4884964" cy="2919970"/>
            <a:chOff x="373850" y="1066800"/>
            <a:chExt cx="8838719" cy="4586006"/>
          </a:xfrm>
        </p:grpSpPr>
        <p:cxnSp>
          <p:nvCxnSpPr>
            <p:cNvPr id="90" name="Straight Connector 89"/>
            <p:cNvCxnSpPr/>
            <p:nvPr/>
          </p:nvCxnSpPr>
          <p:spPr>
            <a:xfrm>
              <a:off x="5009716" y="3922147"/>
              <a:ext cx="3214273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3695041" y="3922147"/>
              <a:ext cx="4445" cy="80225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872060" y="3902261"/>
              <a:ext cx="3214273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781156" y="3175648"/>
              <a:ext cx="988880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93"/>
            <p:cNvSpPr/>
            <p:nvPr/>
          </p:nvSpPr>
          <p:spPr>
            <a:xfrm>
              <a:off x="5397858" y="3669718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73850" y="1484822"/>
              <a:ext cx="665912" cy="628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</a:t>
              </a:r>
              <a:endParaRPr lang="en-US" sz="2000" dirty="0"/>
            </a:p>
          </p:txBody>
        </p:sp>
        <p:sp>
          <p:nvSpPr>
            <p:cNvPr id="96" name="Oval 95"/>
            <p:cNvSpPr/>
            <p:nvPr/>
          </p:nvSpPr>
          <p:spPr>
            <a:xfrm>
              <a:off x="1243645" y="1160143"/>
              <a:ext cx="78904" cy="91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7" name="Oval 96"/>
            <p:cNvSpPr/>
            <p:nvPr/>
          </p:nvSpPr>
          <p:spPr>
            <a:xfrm>
              <a:off x="5548059" y="3551405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039762" y="2914491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99" name="Straight Connector 98"/>
            <p:cNvCxnSpPr/>
            <p:nvPr/>
          </p:nvCxnSpPr>
          <p:spPr>
            <a:xfrm flipH="1">
              <a:off x="1241651" y="1206141"/>
              <a:ext cx="24340" cy="156900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Oval 99"/>
            <p:cNvSpPr/>
            <p:nvPr/>
          </p:nvSpPr>
          <p:spPr>
            <a:xfrm>
              <a:off x="1175317" y="2775150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4702683" y="1646463"/>
              <a:ext cx="8753" cy="129370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 101"/>
            <p:cNvSpPr/>
            <p:nvPr/>
          </p:nvSpPr>
          <p:spPr>
            <a:xfrm>
              <a:off x="6550496" y="1159061"/>
              <a:ext cx="78904" cy="91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664561" y="1633790"/>
              <a:ext cx="6487104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819275" y="1172949"/>
              <a:ext cx="633239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/>
            <p:cNvSpPr txBox="1"/>
            <p:nvPr/>
          </p:nvSpPr>
          <p:spPr>
            <a:xfrm>
              <a:off x="449234" y="1066800"/>
              <a:ext cx="290500" cy="43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1524000" y="3713009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373850" y="3005135"/>
              <a:ext cx="290500" cy="48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49171" y="3717597"/>
              <a:ext cx="290500" cy="48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1745696" y="3175648"/>
              <a:ext cx="0" cy="537361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 109"/>
            <p:cNvSpPr/>
            <p:nvPr/>
          </p:nvSpPr>
          <p:spPr>
            <a:xfrm>
              <a:off x="1681568" y="3535668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1" name="Oval 110"/>
            <p:cNvSpPr/>
            <p:nvPr/>
          </p:nvSpPr>
          <p:spPr>
            <a:xfrm>
              <a:off x="4668449" y="2759261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12" name="Straight Connector 111"/>
            <p:cNvCxnSpPr/>
            <p:nvPr/>
          </p:nvCxnSpPr>
          <p:spPr>
            <a:xfrm>
              <a:off x="4038600" y="3203619"/>
              <a:ext cx="1557209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 flipH="1">
              <a:off x="6571422" y="1172949"/>
              <a:ext cx="24209" cy="236271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/>
            <p:cNvSpPr/>
            <p:nvPr/>
          </p:nvSpPr>
          <p:spPr>
            <a:xfrm>
              <a:off x="4495979" y="2914491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15" name="Oval 114"/>
            <p:cNvSpPr/>
            <p:nvPr/>
          </p:nvSpPr>
          <p:spPr>
            <a:xfrm>
              <a:off x="4660577" y="1600466"/>
              <a:ext cx="78904" cy="919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16" name="Straight Connector 115"/>
            <p:cNvCxnSpPr/>
            <p:nvPr/>
          </p:nvCxnSpPr>
          <p:spPr>
            <a:xfrm flipH="1">
              <a:off x="5609505" y="3203619"/>
              <a:ext cx="4269" cy="347127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6643865" y="5072746"/>
              <a:ext cx="2568704" cy="580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A’B + A B’</a:t>
              </a:r>
              <a:endParaRPr lang="en-US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550935" y="2682642"/>
              <a:ext cx="928261" cy="41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A’</a:t>
              </a:r>
              <a:endPara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2057400" y="3320572"/>
              <a:ext cx="506463" cy="43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</a:t>
              </a:r>
              <a:endPara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2563864" y="3719079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1" name="Oval 120"/>
            <p:cNvSpPr/>
            <p:nvPr/>
          </p:nvSpPr>
          <p:spPr>
            <a:xfrm>
              <a:off x="2667000" y="3581400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22" name="Straight Connector 121"/>
            <p:cNvCxnSpPr/>
            <p:nvPr/>
          </p:nvCxnSpPr>
          <p:spPr>
            <a:xfrm flipH="1">
              <a:off x="2728447" y="1600466"/>
              <a:ext cx="16683" cy="195918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2902184" y="3159372"/>
              <a:ext cx="1405557" cy="41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+ B’</a:t>
              </a:r>
              <a:endPara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944435" y="4800600"/>
              <a:ext cx="743374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/>
            <p:cNvSpPr/>
            <p:nvPr/>
          </p:nvSpPr>
          <p:spPr>
            <a:xfrm>
              <a:off x="3497090" y="4570612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6" name="Oval 125"/>
            <p:cNvSpPr/>
            <p:nvPr/>
          </p:nvSpPr>
          <p:spPr>
            <a:xfrm>
              <a:off x="3581400" y="4434007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601570" y="4431268"/>
              <a:ext cx="290500" cy="48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966920" y="4338935"/>
              <a:ext cx="769510" cy="43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A’B</a:t>
              </a:r>
              <a:endPara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763181" y="2682642"/>
              <a:ext cx="290500" cy="48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6354421" y="3656113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1" name="Oval 130"/>
            <p:cNvSpPr/>
            <p:nvPr/>
          </p:nvSpPr>
          <p:spPr>
            <a:xfrm>
              <a:off x="6482168" y="3505200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5077887" y="2682642"/>
              <a:ext cx="816449" cy="398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B’</a:t>
              </a:r>
              <a:endParaRPr lang="en-US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894336" y="3389568"/>
              <a:ext cx="506463" cy="43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  <a:endPara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6930230" y="3389568"/>
              <a:ext cx="1405557" cy="43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 + A’</a:t>
              </a:r>
              <a:endPara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4641653" y="3620402"/>
              <a:ext cx="290500" cy="48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36" name="Straight Connector 135"/>
            <p:cNvCxnSpPr/>
            <p:nvPr/>
          </p:nvCxnSpPr>
          <p:spPr>
            <a:xfrm>
              <a:off x="7498249" y="3886200"/>
              <a:ext cx="4445" cy="80225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Rectangle 136"/>
            <p:cNvSpPr/>
            <p:nvPr/>
          </p:nvSpPr>
          <p:spPr>
            <a:xfrm>
              <a:off x="7300298" y="4534665"/>
              <a:ext cx="395902" cy="45997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8" name="Oval 137"/>
            <p:cNvSpPr/>
            <p:nvPr/>
          </p:nvSpPr>
          <p:spPr>
            <a:xfrm>
              <a:off x="7384608" y="4398060"/>
              <a:ext cx="147232" cy="13799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4433453" y="2514600"/>
            <a:ext cx="41771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67" idx="0"/>
          </p:cNvCxnSpPr>
          <p:nvPr/>
        </p:nvCxnSpPr>
        <p:spPr>
          <a:xfrm flipV="1">
            <a:off x="3463454" y="2611445"/>
            <a:ext cx="875143" cy="2853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051050" y="838200"/>
            <a:ext cx="1669262" cy="6137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79655" y="566127"/>
            <a:ext cx="2680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Working </a:t>
            </a:r>
            <a:r>
              <a:rPr lang="en-US" dirty="0" err="1" smtClean="0"/>
              <a:t>Memristor</a:t>
            </a:r>
            <a:endParaRPr lang="en-US" dirty="0"/>
          </a:p>
        </p:txBody>
      </p:sp>
      <p:sp>
        <p:nvSpPr>
          <p:cNvPr id="139" name="TextBox 138"/>
          <p:cNvSpPr txBox="1"/>
          <p:nvPr/>
        </p:nvSpPr>
        <p:spPr>
          <a:xfrm>
            <a:off x="4481336" y="1210964"/>
            <a:ext cx="386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Second  Working </a:t>
            </a:r>
            <a:r>
              <a:rPr lang="en-US" dirty="0" err="1" smtClean="0"/>
              <a:t>Memristor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338598" y="1522008"/>
            <a:ext cx="381714" cy="481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4816025" y="1910490"/>
            <a:ext cx="386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Third Working </a:t>
            </a:r>
            <a:r>
              <a:rPr lang="en-US" dirty="0" err="1" smtClean="0"/>
              <a:t>Memristor</a:t>
            </a:r>
            <a:endParaRPr lang="en-US" dirty="0"/>
          </a:p>
        </p:txBody>
      </p:sp>
      <p:cxnSp>
        <p:nvCxnSpPr>
          <p:cNvPr id="16" name="Straight Arrow Connector 15"/>
          <p:cNvCxnSpPr>
            <a:endCxn id="105" idx="0"/>
          </p:cNvCxnSpPr>
          <p:nvPr/>
        </p:nvCxnSpPr>
        <p:spPr>
          <a:xfrm flipH="1">
            <a:off x="4761976" y="2212018"/>
            <a:ext cx="321013" cy="2263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07" idx="0"/>
          </p:cNvCxnSpPr>
          <p:nvPr/>
        </p:nvCxnSpPr>
        <p:spPr>
          <a:xfrm>
            <a:off x="3828094" y="1190295"/>
            <a:ext cx="892219" cy="24822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19" idx="1"/>
          </p:cNvCxnSpPr>
          <p:nvPr/>
        </p:nvCxnSpPr>
        <p:spPr>
          <a:xfrm>
            <a:off x="4338598" y="2003152"/>
            <a:ext cx="1231899" cy="20087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4581802" y="5486400"/>
            <a:ext cx="386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Fourth  Working </a:t>
            </a:r>
            <a:r>
              <a:rPr lang="en-US" dirty="0" err="1" smtClean="0"/>
              <a:t>Memristor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008071" y="4888378"/>
            <a:ext cx="486433" cy="5980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98374" y="4388585"/>
            <a:ext cx="3548525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circuit has 4 working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memristors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16 IMPLY gates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176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009716" y="3922147"/>
            <a:ext cx="321427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3695041" y="3922147"/>
            <a:ext cx="4445" cy="8022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72060" y="3902261"/>
            <a:ext cx="321427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81156" y="3175648"/>
            <a:ext cx="98888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397858" y="3669718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TextBox 9"/>
          <p:cNvSpPr txBox="1"/>
          <p:nvPr/>
        </p:nvSpPr>
        <p:spPr>
          <a:xfrm>
            <a:off x="407936" y="1484822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</a:t>
            </a:r>
            <a:endParaRPr lang="en-US" sz="1600" dirty="0"/>
          </a:p>
        </p:txBody>
      </p:sp>
      <p:sp>
        <p:nvSpPr>
          <p:cNvPr id="11" name="Oval 10"/>
          <p:cNvSpPr/>
          <p:nvPr/>
        </p:nvSpPr>
        <p:spPr>
          <a:xfrm>
            <a:off x="1243645" y="1160143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Oval 11"/>
          <p:cNvSpPr/>
          <p:nvPr/>
        </p:nvSpPr>
        <p:spPr>
          <a:xfrm>
            <a:off x="5548059" y="3551405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Rectangle 12"/>
          <p:cNvSpPr/>
          <p:nvPr/>
        </p:nvSpPr>
        <p:spPr>
          <a:xfrm>
            <a:off x="1039762" y="2914491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241651" y="1206141"/>
            <a:ext cx="24340" cy="15690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1175317" y="2775150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6" name="Straight Connector 15"/>
          <p:cNvCxnSpPr/>
          <p:nvPr/>
        </p:nvCxnSpPr>
        <p:spPr>
          <a:xfrm>
            <a:off x="4702683" y="1646463"/>
            <a:ext cx="8753" cy="12937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550496" y="1159061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8" name="Straight Connector 17"/>
          <p:cNvCxnSpPr/>
          <p:nvPr/>
        </p:nvCxnSpPr>
        <p:spPr>
          <a:xfrm>
            <a:off x="664561" y="1633790"/>
            <a:ext cx="648710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19275" y="1172949"/>
            <a:ext cx="633239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49234" y="1066800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1524000" y="3713009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2" name="TextBox 21"/>
          <p:cNvSpPr txBox="1"/>
          <p:nvPr/>
        </p:nvSpPr>
        <p:spPr>
          <a:xfrm>
            <a:off x="373850" y="3005135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9170" y="3717595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745696" y="3175648"/>
            <a:ext cx="0" cy="53736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1681568" y="3535668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Oval 26"/>
          <p:cNvSpPr/>
          <p:nvPr/>
        </p:nvSpPr>
        <p:spPr>
          <a:xfrm>
            <a:off x="4668449" y="2759261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8" name="Straight Connector 27"/>
          <p:cNvCxnSpPr/>
          <p:nvPr/>
        </p:nvCxnSpPr>
        <p:spPr>
          <a:xfrm>
            <a:off x="4038600" y="3203619"/>
            <a:ext cx="1557209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571422" y="1172949"/>
            <a:ext cx="24209" cy="2362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495979" y="2914491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1" name="Oval 30"/>
          <p:cNvSpPr/>
          <p:nvPr/>
        </p:nvSpPr>
        <p:spPr>
          <a:xfrm>
            <a:off x="4660577" y="1600466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5609505" y="3203619"/>
            <a:ext cx="4269" cy="34712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643865" y="5072745"/>
            <a:ext cx="2568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A’B + A B’</a:t>
            </a:r>
            <a:endParaRPr lang="en-US" sz="3600" dirty="0"/>
          </a:p>
        </p:txBody>
      </p:sp>
      <p:sp>
        <p:nvSpPr>
          <p:cNvPr id="34" name="TextBox 33"/>
          <p:cNvSpPr txBox="1"/>
          <p:nvPr/>
        </p:nvSpPr>
        <p:spPr>
          <a:xfrm>
            <a:off x="1550936" y="2682642"/>
            <a:ext cx="50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A’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57400" y="3320572"/>
            <a:ext cx="50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563864" y="3719079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6" name="Oval 55"/>
          <p:cNvSpPr/>
          <p:nvPr/>
        </p:nvSpPr>
        <p:spPr>
          <a:xfrm>
            <a:off x="2667000" y="3581400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57" name="Straight Connector 56"/>
          <p:cNvCxnSpPr/>
          <p:nvPr/>
        </p:nvCxnSpPr>
        <p:spPr>
          <a:xfrm flipH="1">
            <a:off x="2728447" y="1600466"/>
            <a:ext cx="16683" cy="19591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902185" y="3159371"/>
            <a:ext cx="1405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+ B’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944435" y="4800600"/>
            <a:ext cx="74337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3497090" y="4570612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1" name="Oval 60"/>
          <p:cNvSpPr/>
          <p:nvPr/>
        </p:nvSpPr>
        <p:spPr>
          <a:xfrm>
            <a:off x="3581400" y="4434007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2" name="TextBox 61"/>
          <p:cNvSpPr txBox="1"/>
          <p:nvPr/>
        </p:nvSpPr>
        <p:spPr>
          <a:xfrm>
            <a:off x="601570" y="4431268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966919" y="4338935"/>
            <a:ext cx="769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A’B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763181" y="2682642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354421" y="3656113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6" name="Oval 65"/>
          <p:cNvSpPr/>
          <p:nvPr/>
        </p:nvSpPr>
        <p:spPr>
          <a:xfrm>
            <a:off x="6482168" y="3505200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7" name="TextBox 66"/>
          <p:cNvSpPr txBox="1"/>
          <p:nvPr/>
        </p:nvSpPr>
        <p:spPr>
          <a:xfrm>
            <a:off x="5077888" y="2580060"/>
            <a:ext cx="50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B’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894336" y="3389568"/>
            <a:ext cx="50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930231" y="3389568"/>
            <a:ext cx="1405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+ A’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641652" y="3620401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7498249" y="3886200"/>
            <a:ext cx="4445" cy="8022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7300298" y="4534665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3" name="Oval 72"/>
          <p:cNvSpPr/>
          <p:nvPr/>
        </p:nvSpPr>
        <p:spPr>
          <a:xfrm>
            <a:off x="7384608" y="4398060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0552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73762"/>
          </a:xfrm>
          <a:solidFill>
            <a:srgbClr val="FFFF00"/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28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MUX</a:t>
            </a:r>
          </a:p>
        </p:txBody>
      </p:sp>
    </p:spTree>
    <p:extLst>
      <p:ext uri="{BB962C8B-B14F-4D97-AF65-F5344CB8AC3E}">
        <p14:creationId xmlns:p14="http://schemas.microsoft.com/office/powerpoint/2010/main" val="78700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82"/>
          <p:cNvCxnSpPr/>
          <p:nvPr/>
        </p:nvCxnSpPr>
        <p:spPr>
          <a:xfrm>
            <a:off x="2961118" y="2355098"/>
            <a:ext cx="1279724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6953250" y="-9525"/>
            <a:ext cx="2149201" cy="838200"/>
          </a:xfrm>
          <a:solidFill>
            <a:srgbClr val="FFFF00"/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MUX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3335969" y="3120415"/>
            <a:ext cx="3162897" cy="1895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81156" y="3618578"/>
            <a:ext cx="69193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39202" y="3365899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4" name="TextBox 33"/>
          <p:cNvSpPr txBox="1"/>
          <p:nvPr/>
        </p:nvSpPr>
        <p:spPr>
          <a:xfrm>
            <a:off x="407936" y="722636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</a:t>
            </a:r>
            <a:endParaRPr lang="en-US" sz="1600" dirty="0"/>
          </a:p>
        </p:txBody>
      </p:sp>
      <p:sp>
        <p:nvSpPr>
          <p:cNvPr id="35" name="Oval 34"/>
          <p:cNvSpPr/>
          <p:nvPr/>
        </p:nvSpPr>
        <p:spPr>
          <a:xfrm>
            <a:off x="1243645" y="838280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8" name="Rectangle 37"/>
          <p:cNvSpPr/>
          <p:nvPr/>
        </p:nvSpPr>
        <p:spPr>
          <a:xfrm>
            <a:off x="1039762" y="3357421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1271060" y="891913"/>
            <a:ext cx="24340" cy="11210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endCxn id="36" idx="5"/>
          </p:cNvCxnSpPr>
          <p:nvPr/>
        </p:nvCxnSpPr>
        <p:spPr>
          <a:xfrm>
            <a:off x="1929702" y="487328"/>
            <a:ext cx="24768" cy="28442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1905000" y="396875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46" name="Straight Connector 45"/>
          <p:cNvCxnSpPr/>
          <p:nvPr/>
        </p:nvCxnSpPr>
        <p:spPr>
          <a:xfrm>
            <a:off x="664561" y="871604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51136" y="443955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4876800" y="2890427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6" name="TextBox 55"/>
          <p:cNvSpPr txBox="1"/>
          <p:nvPr/>
        </p:nvSpPr>
        <p:spPr>
          <a:xfrm>
            <a:off x="690723" y="3303638"/>
            <a:ext cx="39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0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58" name="Straight Connector 57"/>
          <p:cNvCxnSpPr>
            <a:stCxn id="32" idx="2"/>
          </p:cNvCxnSpPr>
          <p:nvPr/>
        </p:nvCxnSpPr>
        <p:spPr>
          <a:xfrm>
            <a:off x="7671493" y="2679463"/>
            <a:ext cx="14518" cy="93911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98436" y="1332655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315200" y="4199653"/>
            <a:ext cx="1906294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MUX is a three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ancilla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gate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724810" y="2223304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6474849" y="2843787"/>
            <a:ext cx="24017" cy="30523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/>
          <p:cNvSpPr/>
          <p:nvPr/>
        </p:nvSpPr>
        <p:spPr>
          <a:xfrm>
            <a:off x="3502496" y="396875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3" name="TextBox 5"/>
          <p:cNvSpPr txBox="1">
            <a:spLocks noChangeArrowheads="1"/>
          </p:cNvSpPr>
          <p:nvPr/>
        </p:nvSpPr>
        <p:spPr bwMode="auto">
          <a:xfrm>
            <a:off x="436563" y="76200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A</a:t>
            </a:r>
          </a:p>
        </p:txBody>
      </p:sp>
      <p:sp>
        <p:nvSpPr>
          <p:cNvPr id="54" name="TextBox 6"/>
          <p:cNvSpPr txBox="1">
            <a:spLocks noChangeArrowheads="1"/>
          </p:cNvSpPr>
          <p:nvPr/>
        </p:nvSpPr>
        <p:spPr bwMode="auto">
          <a:xfrm>
            <a:off x="441325" y="1169988"/>
            <a:ext cx="30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C</a:t>
            </a:r>
          </a:p>
        </p:txBody>
      </p:sp>
      <p:sp>
        <p:nvSpPr>
          <p:cNvPr id="36" name="Oval 35"/>
          <p:cNvSpPr/>
          <p:nvPr/>
        </p:nvSpPr>
        <p:spPr>
          <a:xfrm>
            <a:off x="1828800" y="3213780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94" name="Straight Connector 93"/>
          <p:cNvCxnSpPr/>
          <p:nvPr/>
        </p:nvCxnSpPr>
        <p:spPr>
          <a:xfrm flipV="1">
            <a:off x="5972267" y="2449475"/>
            <a:ext cx="3019333" cy="34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>
            <a:off x="6406521" y="2697282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6" name="Oval 95"/>
          <p:cNvSpPr/>
          <p:nvPr/>
        </p:nvSpPr>
        <p:spPr>
          <a:xfrm>
            <a:off x="4196168" y="2697281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97" name="Straight Connector 96"/>
          <p:cNvCxnSpPr/>
          <p:nvPr/>
        </p:nvCxnSpPr>
        <p:spPr>
          <a:xfrm flipH="1">
            <a:off x="4265694" y="2355098"/>
            <a:ext cx="2044" cy="3421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/>
          <p:cNvSpPr/>
          <p:nvPr/>
        </p:nvSpPr>
        <p:spPr>
          <a:xfrm>
            <a:off x="5026496" y="1311275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00" name="Straight Connector 99"/>
          <p:cNvCxnSpPr/>
          <p:nvPr/>
        </p:nvCxnSpPr>
        <p:spPr>
          <a:xfrm flipH="1">
            <a:off x="5042348" y="1332655"/>
            <a:ext cx="17379" cy="13910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6300915" y="2222899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2" name="Rectangle 31"/>
          <p:cNvSpPr/>
          <p:nvPr/>
        </p:nvSpPr>
        <p:spPr>
          <a:xfrm>
            <a:off x="7473542" y="2219487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" name="Oval 36"/>
          <p:cNvSpPr/>
          <p:nvPr/>
        </p:nvSpPr>
        <p:spPr>
          <a:xfrm>
            <a:off x="7626913" y="2705794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66" name="Straight Connector 65"/>
          <p:cNvCxnSpPr/>
          <p:nvPr/>
        </p:nvCxnSpPr>
        <p:spPr>
          <a:xfrm flipH="1">
            <a:off x="1271060" y="1539875"/>
            <a:ext cx="12037" cy="18644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1224368" y="3218080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Right Brace 9"/>
          <p:cNvSpPr/>
          <p:nvPr/>
        </p:nvSpPr>
        <p:spPr>
          <a:xfrm>
            <a:off x="6857447" y="4226680"/>
            <a:ext cx="447653" cy="2554545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772994" y="4164490"/>
            <a:ext cx="9220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(AB)’</a:t>
            </a:r>
            <a:endParaRPr lang="en-US" sz="2800" dirty="0"/>
          </a:p>
        </p:txBody>
      </p:sp>
      <p:sp>
        <p:nvSpPr>
          <p:cNvPr id="43" name="Rectangle 42"/>
          <p:cNvSpPr/>
          <p:nvPr/>
        </p:nvSpPr>
        <p:spPr>
          <a:xfrm>
            <a:off x="7722457" y="1539875"/>
            <a:ext cx="1421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 + A’C</a:t>
            </a:r>
            <a:endParaRPr lang="en-US" sz="2800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533400" y="6355585"/>
            <a:ext cx="1731649" cy="350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28600" y="5626596"/>
            <a:ext cx="20364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lowchart: Delay 48"/>
          <p:cNvSpPr/>
          <p:nvPr/>
        </p:nvSpPr>
        <p:spPr>
          <a:xfrm>
            <a:off x="2248559" y="5148651"/>
            <a:ext cx="533400" cy="589179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Delay 49"/>
          <p:cNvSpPr/>
          <p:nvPr/>
        </p:nvSpPr>
        <p:spPr>
          <a:xfrm>
            <a:off x="2265049" y="6060996"/>
            <a:ext cx="533400" cy="589179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owchart: Delay 51"/>
          <p:cNvSpPr/>
          <p:nvPr/>
        </p:nvSpPr>
        <p:spPr>
          <a:xfrm>
            <a:off x="3062703" y="5603794"/>
            <a:ext cx="533400" cy="589179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3596103" y="5807933"/>
            <a:ext cx="176456" cy="16055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2781959" y="5435086"/>
            <a:ext cx="176456" cy="16055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Connector 58"/>
          <p:cNvSpPr/>
          <p:nvPr/>
        </p:nvSpPr>
        <p:spPr>
          <a:xfrm>
            <a:off x="2781959" y="6265133"/>
            <a:ext cx="176456" cy="16055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>
            <a:stCxn id="57" idx="6"/>
          </p:cNvCxnSpPr>
          <p:nvPr/>
        </p:nvCxnSpPr>
        <p:spPr>
          <a:xfrm>
            <a:off x="2958415" y="5515363"/>
            <a:ext cx="104288" cy="222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9" idx="0"/>
          </p:cNvCxnSpPr>
          <p:nvPr/>
        </p:nvCxnSpPr>
        <p:spPr>
          <a:xfrm flipV="1">
            <a:off x="2870187" y="6096805"/>
            <a:ext cx="192516" cy="168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55" idx="6"/>
          </p:cNvCxnSpPr>
          <p:nvPr/>
        </p:nvCxnSpPr>
        <p:spPr>
          <a:xfrm>
            <a:off x="3772559" y="5888210"/>
            <a:ext cx="434931" cy="101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lowchart: Delay 66"/>
          <p:cNvSpPr/>
          <p:nvPr/>
        </p:nvSpPr>
        <p:spPr>
          <a:xfrm>
            <a:off x="924692" y="6039890"/>
            <a:ext cx="533400" cy="589179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lowchart: Connector 68"/>
          <p:cNvSpPr/>
          <p:nvPr/>
        </p:nvSpPr>
        <p:spPr>
          <a:xfrm>
            <a:off x="1486559" y="6265133"/>
            <a:ext cx="176456" cy="160553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/>
          <p:nvPr/>
        </p:nvCxnSpPr>
        <p:spPr>
          <a:xfrm>
            <a:off x="1791359" y="5414665"/>
            <a:ext cx="473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1772309" y="6180969"/>
            <a:ext cx="473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31249" y="5147414"/>
            <a:ext cx="50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663015" y="6268821"/>
            <a:ext cx="50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A’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736655" y="4953000"/>
            <a:ext cx="50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848075" y="5870072"/>
            <a:ext cx="50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95312" y="5626596"/>
            <a:ext cx="0" cy="7465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6506025" y="2905692"/>
            <a:ext cx="975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(A’C)’</a:t>
            </a:r>
            <a:endParaRPr lang="en-US" sz="2800" dirty="0"/>
          </a:p>
        </p:txBody>
      </p:sp>
      <p:sp>
        <p:nvSpPr>
          <p:cNvPr id="77" name="Rectangle 76"/>
          <p:cNvSpPr/>
          <p:nvPr/>
        </p:nvSpPr>
        <p:spPr>
          <a:xfrm>
            <a:off x="4042891" y="2890427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9" name="Oval 78"/>
          <p:cNvSpPr/>
          <p:nvPr/>
        </p:nvSpPr>
        <p:spPr>
          <a:xfrm>
            <a:off x="4958168" y="2743200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0" name="TextBox 79"/>
          <p:cNvSpPr txBox="1"/>
          <p:nvPr/>
        </p:nvSpPr>
        <p:spPr>
          <a:xfrm>
            <a:off x="3197696" y="2754868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3290245" y="2145311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2" name="Oval 81"/>
          <p:cNvSpPr/>
          <p:nvPr/>
        </p:nvSpPr>
        <p:spPr>
          <a:xfrm>
            <a:off x="3434168" y="1995607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4" name="TextBox 83"/>
          <p:cNvSpPr txBox="1"/>
          <p:nvPr/>
        </p:nvSpPr>
        <p:spPr>
          <a:xfrm>
            <a:off x="2587029" y="2145311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flipH="1">
            <a:off x="3499095" y="446088"/>
            <a:ext cx="17378" cy="15495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3686147" y="1733997"/>
            <a:ext cx="479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endParaRPr lang="en-US" sz="2800" dirty="0"/>
          </a:p>
        </p:txBody>
      </p:sp>
      <p:sp>
        <p:nvSpPr>
          <p:cNvPr id="89" name="Rectangle 88"/>
          <p:cNvSpPr/>
          <p:nvPr/>
        </p:nvSpPr>
        <p:spPr>
          <a:xfrm>
            <a:off x="4478998" y="2677180"/>
            <a:ext cx="4026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2800" dirty="0"/>
          </a:p>
        </p:txBody>
      </p:sp>
      <p:sp>
        <p:nvSpPr>
          <p:cNvPr id="90" name="Rectangle 89"/>
          <p:cNvSpPr/>
          <p:nvPr/>
        </p:nvSpPr>
        <p:spPr>
          <a:xfrm>
            <a:off x="4359886" y="4165412"/>
            <a:ext cx="1194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(A+C’)’</a:t>
            </a:r>
            <a:endParaRPr lang="en-US" sz="2800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342946" y="3642192"/>
            <a:ext cx="429613" cy="5232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105400" y="3282776"/>
            <a:ext cx="619410" cy="9439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478998" y="6268821"/>
            <a:ext cx="139106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7 WM expected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21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021"/>
            <a:ext cx="8229600" cy="66477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err="1" smtClean="0"/>
              <a:t>Memristors</a:t>
            </a:r>
            <a:r>
              <a:rPr lang="en-US" dirty="0" smtClean="0"/>
              <a:t> becoming practical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31272" r="18334" b="13187"/>
          <a:stretch/>
        </p:blipFill>
        <p:spPr bwMode="auto">
          <a:xfrm>
            <a:off x="482758" y="2096813"/>
            <a:ext cx="8624456" cy="476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5486400" cy="19812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dirty="0" smtClean="0"/>
              <a:t>Hewlett Packard 2008</a:t>
            </a:r>
          </a:p>
          <a:p>
            <a:r>
              <a:rPr lang="en-US" dirty="0" smtClean="0"/>
              <a:t>D </a:t>
            </a:r>
            <a:r>
              <a:rPr lang="en-US" dirty="0" err="1" smtClean="0"/>
              <a:t>Strukov</a:t>
            </a:r>
            <a:r>
              <a:rPr lang="en-US" dirty="0" smtClean="0"/>
              <a:t> et al The Missing  </a:t>
            </a:r>
            <a:r>
              <a:rPr lang="en-US" dirty="0" err="1" smtClean="0"/>
              <a:t>Memristor</a:t>
            </a:r>
            <a:r>
              <a:rPr lang="en-US" dirty="0" smtClean="0"/>
              <a:t>  found, Nature 2008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15000" y="896034"/>
            <a:ext cx="3392214" cy="9541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 </a:t>
            </a:r>
            <a:r>
              <a:rPr lang="en-US" sz="2800" b="1" baseline="-25000" dirty="0" smtClean="0"/>
              <a:t>off</a:t>
            </a:r>
            <a:r>
              <a:rPr lang="en-US" sz="2800" b="1" dirty="0" smtClean="0"/>
              <a:t> = high resistance</a:t>
            </a:r>
          </a:p>
          <a:p>
            <a:r>
              <a:rPr lang="en-US" sz="2800" b="1" dirty="0" smtClean="0"/>
              <a:t>R </a:t>
            </a:r>
            <a:r>
              <a:rPr lang="en-US" sz="2800" b="1" baseline="-25000" dirty="0" smtClean="0"/>
              <a:t>ON</a:t>
            </a:r>
            <a:r>
              <a:rPr lang="en-US" sz="2800" b="1" dirty="0" smtClean="0"/>
              <a:t> = low resistance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-16823" y="6396335"/>
            <a:ext cx="55626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Very simplified model of </a:t>
            </a:r>
            <a:r>
              <a:rPr lang="en-US" sz="2400" b="1" dirty="0" err="1" smtClean="0"/>
              <a:t>memristor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8903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610600" cy="11430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3600" dirty="0" smtClean="0"/>
              <a:t>Circuits from reversible gates versus circuits from </a:t>
            </a:r>
            <a:r>
              <a:rPr lang="en-US" sz="3600" dirty="0" err="1" smtClean="0"/>
              <a:t>memristor</a:t>
            </a:r>
            <a:r>
              <a:rPr lang="en-US" sz="3600" dirty="0" smtClean="0"/>
              <a:t> material implications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Similarities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No </a:t>
            </a:r>
            <a:r>
              <a:rPr lang="en-US" dirty="0" err="1" smtClean="0"/>
              <a:t>fanout</a:t>
            </a:r>
            <a:endParaRPr lang="en-US" dirty="0" smtClean="0"/>
          </a:p>
          <a:p>
            <a:r>
              <a:rPr lang="en-US" dirty="0" smtClean="0"/>
              <a:t>In-gate memory exists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Differences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No inverter</a:t>
            </a:r>
          </a:p>
          <a:p>
            <a:r>
              <a:rPr lang="en-US" dirty="0" smtClean="0"/>
              <a:t>Different gates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89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543800" cy="5715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typical multi-input gates</a:t>
            </a:r>
          </a:p>
        </p:txBody>
      </p:sp>
    </p:spTree>
    <p:extLst>
      <p:ext uri="{BB962C8B-B14F-4D97-AF65-F5344CB8AC3E}">
        <p14:creationId xmlns:p14="http://schemas.microsoft.com/office/powerpoint/2010/main" val="16555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>
            <a:off x="982734" y="3733800"/>
            <a:ext cx="79326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023179" y="5775067"/>
            <a:ext cx="789222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486400" y="5384968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3200128" y="5342431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520339" y="2974032"/>
            <a:ext cx="39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</a:t>
            </a:r>
            <a:endParaRPr lang="en-US" sz="2400" dirty="0"/>
          </a:p>
        </p:txBody>
      </p:sp>
      <p:sp>
        <p:nvSpPr>
          <p:cNvPr id="76" name="Oval 75"/>
          <p:cNvSpPr/>
          <p:nvPr/>
        </p:nvSpPr>
        <p:spPr>
          <a:xfrm>
            <a:off x="1646292" y="2436167"/>
            <a:ext cx="106308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370109" y="5105400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653917" y="5174249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371600" y="5342431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/>
          <p:nvPr/>
        </p:nvCxnSpPr>
        <p:spPr>
          <a:xfrm flipH="1">
            <a:off x="1643606" y="2512367"/>
            <a:ext cx="32794" cy="25992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/>
          <p:cNvSpPr/>
          <p:nvPr/>
        </p:nvSpPr>
        <p:spPr>
          <a:xfrm>
            <a:off x="1554234" y="5111598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838200" y="534311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84567" y="3502967"/>
            <a:ext cx="39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</a:t>
            </a:r>
            <a:endParaRPr lang="en-US" sz="2400" dirty="0"/>
          </a:p>
        </p:txBody>
      </p:sp>
      <p:cxnSp>
        <p:nvCxnSpPr>
          <p:cNvPr id="103" name="Straight Connector 102"/>
          <p:cNvCxnSpPr>
            <a:endCxn id="81" idx="0"/>
          </p:cNvCxnSpPr>
          <p:nvPr/>
        </p:nvCxnSpPr>
        <p:spPr>
          <a:xfrm>
            <a:off x="5737300" y="4954719"/>
            <a:ext cx="15800" cy="2195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3466828" y="3220813"/>
            <a:ext cx="8533" cy="18959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>
            <a:off x="5747809" y="3733800"/>
            <a:ext cx="18197" cy="136707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/>
          <p:cNvSpPr/>
          <p:nvPr/>
        </p:nvSpPr>
        <p:spPr>
          <a:xfrm>
            <a:off x="3428728" y="3124200"/>
            <a:ext cx="106308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5699946" y="3657599"/>
            <a:ext cx="106308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/>
          <p:cNvCxnSpPr/>
          <p:nvPr/>
        </p:nvCxnSpPr>
        <p:spPr>
          <a:xfrm>
            <a:off x="866090" y="3220813"/>
            <a:ext cx="79326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982734" y="2512367"/>
            <a:ext cx="79326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575980" y="2281534"/>
            <a:ext cx="39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</a:t>
            </a:r>
            <a:endParaRPr lang="en-US" sz="2400" dirty="0"/>
          </a:p>
        </p:txBody>
      </p:sp>
      <p:sp>
        <p:nvSpPr>
          <p:cNvPr id="93" name="TextBox 92"/>
          <p:cNvSpPr txBox="1"/>
          <p:nvPr/>
        </p:nvSpPr>
        <p:spPr>
          <a:xfrm>
            <a:off x="2209800" y="5907037"/>
            <a:ext cx="817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ym typeface="Symbol"/>
              </a:rPr>
              <a:t></a:t>
            </a:r>
            <a:r>
              <a:rPr lang="en-US" sz="2400" b="1" dirty="0" smtClean="0"/>
              <a:t>A</a:t>
            </a:r>
            <a:endParaRPr lang="en-US" sz="2400" b="1" dirty="0"/>
          </a:p>
        </p:txBody>
      </p:sp>
      <p:sp>
        <p:nvSpPr>
          <p:cNvPr id="96" name="TextBox 95"/>
          <p:cNvSpPr txBox="1"/>
          <p:nvPr/>
        </p:nvSpPr>
        <p:spPr>
          <a:xfrm>
            <a:off x="3886199" y="5928168"/>
            <a:ext cx="1600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Symbol"/>
              </a:rPr>
              <a:t></a:t>
            </a:r>
            <a:r>
              <a:rPr lang="en-US" sz="2400" b="1" dirty="0" smtClean="0"/>
              <a:t>A + </a:t>
            </a:r>
            <a:r>
              <a:rPr lang="en-US" sz="2400" b="1" dirty="0" smtClean="0">
                <a:sym typeface="Symbol"/>
              </a:rPr>
              <a:t></a:t>
            </a:r>
            <a:r>
              <a:rPr lang="en-US" sz="2400" b="1" dirty="0" smtClean="0"/>
              <a:t>B</a:t>
            </a:r>
            <a:endParaRPr lang="en-US" sz="2400" b="1" dirty="0"/>
          </a:p>
          <a:p>
            <a:endParaRPr lang="en-US" sz="2400" b="1" dirty="0"/>
          </a:p>
        </p:txBody>
      </p:sp>
      <p:sp>
        <p:nvSpPr>
          <p:cNvPr id="97" name="TextBox 96"/>
          <p:cNvSpPr txBox="1"/>
          <p:nvPr/>
        </p:nvSpPr>
        <p:spPr>
          <a:xfrm>
            <a:off x="6096000" y="5928168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Symbol"/>
              </a:rPr>
              <a:t></a:t>
            </a:r>
            <a:r>
              <a:rPr lang="en-US" sz="2400" b="1" dirty="0" smtClean="0"/>
              <a:t>A + </a:t>
            </a:r>
            <a:r>
              <a:rPr lang="en-US" sz="2400" b="1" dirty="0" smtClean="0">
                <a:sym typeface="Symbol"/>
              </a:rPr>
              <a:t></a:t>
            </a:r>
            <a:r>
              <a:rPr lang="en-US" sz="2400" b="1" dirty="0" smtClean="0"/>
              <a:t>B</a:t>
            </a:r>
            <a:r>
              <a:rPr lang="en-US" sz="2400" b="1" dirty="0"/>
              <a:t> + </a:t>
            </a:r>
            <a:r>
              <a:rPr lang="en-US" sz="2400" b="1" dirty="0" smtClean="0">
                <a:sym typeface="Symbol"/>
              </a:rPr>
              <a:t></a:t>
            </a:r>
            <a:r>
              <a:rPr lang="en-US" sz="2400" b="1" dirty="0" smtClean="0"/>
              <a:t>C =</a:t>
            </a:r>
            <a:r>
              <a:rPr lang="en-US" sz="2400" b="1" dirty="0" smtClean="0">
                <a:sym typeface="Symbol"/>
              </a:rPr>
              <a:t> (</a:t>
            </a:r>
            <a:r>
              <a:rPr lang="en-US" sz="2400" b="1" dirty="0" smtClean="0"/>
              <a:t>ABC)</a:t>
            </a:r>
            <a:endParaRPr lang="en-US" sz="2400" b="1" dirty="0"/>
          </a:p>
          <a:p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28" y="-12700"/>
            <a:ext cx="9118872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Realization of  positive product (negated) which is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multi-input NAND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325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>
            <a:off x="982734" y="3733800"/>
            <a:ext cx="79326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023179" y="5775067"/>
            <a:ext cx="789222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486400" y="5384968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3200128" y="5342431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646292" y="2436167"/>
            <a:ext cx="106308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3370109" y="5105400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653917" y="5174249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371600" y="5342431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89"/>
          <p:cNvCxnSpPr/>
          <p:nvPr/>
        </p:nvCxnSpPr>
        <p:spPr>
          <a:xfrm flipH="1">
            <a:off x="1643606" y="2512367"/>
            <a:ext cx="32794" cy="25992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/>
          <p:cNvSpPr/>
          <p:nvPr/>
        </p:nvSpPr>
        <p:spPr>
          <a:xfrm>
            <a:off x="1554234" y="5111598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838200" y="5343112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03" name="Straight Connector 102"/>
          <p:cNvCxnSpPr>
            <a:endCxn id="81" idx="0"/>
          </p:cNvCxnSpPr>
          <p:nvPr/>
        </p:nvCxnSpPr>
        <p:spPr>
          <a:xfrm>
            <a:off x="5737300" y="4954719"/>
            <a:ext cx="15800" cy="2195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3466828" y="3220813"/>
            <a:ext cx="8533" cy="18959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40" idx="4"/>
          </p:cNvCxnSpPr>
          <p:nvPr/>
        </p:nvCxnSpPr>
        <p:spPr>
          <a:xfrm flipH="1">
            <a:off x="5747810" y="3809999"/>
            <a:ext cx="5290" cy="12908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/>
          <p:cNvSpPr/>
          <p:nvPr/>
        </p:nvSpPr>
        <p:spPr>
          <a:xfrm>
            <a:off x="3428728" y="3124200"/>
            <a:ext cx="106308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5699946" y="3657599"/>
            <a:ext cx="106308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/>
          <p:cNvCxnSpPr/>
          <p:nvPr/>
        </p:nvCxnSpPr>
        <p:spPr>
          <a:xfrm>
            <a:off x="866090" y="3220813"/>
            <a:ext cx="79326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982734" y="2512367"/>
            <a:ext cx="79326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1905000" y="5907037"/>
            <a:ext cx="1121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Symbol"/>
              </a:rPr>
              <a:t>  </a:t>
            </a:r>
            <a:r>
              <a:rPr lang="en-US" sz="2400" b="1" dirty="0" smtClean="0"/>
              <a:t>A</a:t>
            </a:r>
            <a:endParaRPr lang="en-US" sz="2400" b="1" dirty="0"/>
          </a:p>
        </p:txBody>
      </p:sp>
      <p:sp>
        <p:nvSpPr>
          <p:cNvPr id="96" name="TextBox 95"/>
          <p:cNvSpPr txBox="1"/>
          <p:nvPr/>
        </p:nvSpPr>
        <p:spPr>
          <a:xfrm>
            <a:off x="3886199" y="5928168"/>
            <a:ext cx="1600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 + </a:t>
            </a:r>
            <a:r>
              <a:rPr lang="en-US" sz="2400" b="1" dirty="0">
                <a:sym typeface="Symbol"/>
              </a:rPr>
              <a:t>  </a:t>
            </a:r>
            <a:r>
              <a:rPr lang="en-US" sz="2400" b="1" dirty="0" smtClean="0">
                <a:sym typeface="Symbol"/>
              </a:rPr>
              <a:t>B</a:t>
            </a:r>
            <a:endParaRPr lang="en-US" sz="2400" b="1" dirty="0"/>
          </a:p>
          <a:p>
            <a:endParaRPr lang="en-US" sz="2400" b="1" dirty="0"/>
          </a:p>
        </p:txBody>
      </p:sp>
      <p:sp>
        <p:nvSpPr>
          <p:cNvPr id="97" name="TextBox 96"/>
          <p:cNvSpPr txBox="1"/>
          <p:nvPr/>
        </p:nvSpPr>
        <p:spPr>
          <a:xfrm>
            <a:off x="6096000" y="5928168"/>
            <a:ext cx="1981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ym typeface="Symbol"/>
              </a:rPr>
              <a:t>A + B + </a:t>
            </a:r>
            <a:r>
              <a:rPr lang="en-US" sz="2400" b="1" dirty="0">
                <a:sym typeface="Symbol"/>
              </a:rPr>
              <a:t>  </a:t>
            </a:r>
            <a:r>
              <a:rPr lang="en-US" sz="2400" b="1" dirty="0" smtClean="0">
                <a:sym typeface="Symbol"/>
              </a:rPr>
              <a:t>C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28" y="-12700"/>
            <a:ext cx="9118872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Realization of  positive product (negated) which is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multi-input OR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1515" y="2207495"/>
            <a:ext cx="81714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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75667" y="2969567"/>
            <a:ext cx="94353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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8495" y="3579166"/>
            <a:ext cx="94353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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2150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543800" cy="5715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Gates from AND </a:t>
            </a:r>
            <a:r>
              <a:rPr lang="en-US" sz="9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similar to PS Gate</a:t>
            </a:r>
          </a:p>
        </p:txBody>
      </p:sp>
    </p:spTree>
    <p:extLst>
      <p:ext uri="{BB962C8B-B14F-4D97-AF65-F5344CB8AC3E}">
        <p14:creationId xmlns:p14="http://schemas.microsoft.com/office/powerpoint/2010/main" val="200525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89"/>
          <p:cNvGrpSpPr/>
          <p:nvPr/>
        </p:nvGrpSpPr>
        <p:grpSpPr>
          <a:xfrm>
            <a:off x="289560" y="2853874"/>
            <a:ext cx="3452239" cy="1794326"/>
            <a:chOff x="289560" y="0"/>
            <a:chExt cx="5654040" cy="3492698"/>
          </a:xfrm>
        </p:grpSpPr>
        <p:sp>
          <p:nvSpPr>
            <p:cNvPr id="5" name="TextBox 4"/>
            <p:cNvSpPr txBox="1"/>
            <p:nvPr/>
          </p:nvSpPr>
          <p:spPr>
            <a:xfrm>
              <a:off x="342900" y="0"/>
              <a:ext cx="3048000" cy="509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(A+B+C) DE</a:t>
              </a:r>
              <a:endParaRPr lang="en-US" sz="1100" dirty="0"/>
            </a:p>
          </p:txBody>
        </p:sp>
        <p:sp>
          <p:nvSpPr>
            <p:cNvPr id="6" name="Flowchart: Stored Data 5"/>
            <p:cNvSpPr/>
            <p:nvPr/>
          </p:nvSpPr>
          <p:spPr>
            <a:xfrm rot="10800000">
              <a:off x="1524000" y="674132"/>
              <a:ext cx="990600" cy="685800"/>
            </a:xfrm>
            <a:prstGeom prst="flowChartOnlineStorag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" name="Flowchart: Delay 6"/>
            <p:cNvSpPr/>
            <p:nvPr/>
          </p:nvSpPr>
          <p:spPr>
            <a:xfrm>
              <a:off x="4876800" y="811292"/>
              <a:ext cx="838200" cy="83820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9" name="Straight Connector 8"/>
            <p:cNvCxnSpPr>
              <a:stCxn id="6" idx="1"/>
            </p:cNvCxnSpPr>
            <p:nvPr/>
          </p:nvCxnSpPr>
          <p:spPr>
            <a:xfrm>
              <a:off x="2514600" y="1017032"/>
              <a:ext cx="2362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855720" y="1272540"/>
              <a:ext cx="99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886200" y="1497092"/>
              <a:ext cx="99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609600" y="735092"/>
              <a:ext cx="99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85800" y="1001792"/>
              <a:ext cx="99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09600" y="1337073"/>
              <a:ext cx="99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89560" y="304800"/>
              <a:ext cx="609600" cy="509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A</a:t>
              </a:r>
              <a:endParaRPr lang="en-US" sz="11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9560" y="780811"/>
              <a:ext cx="609600" cy="509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B</a:t>
              </a:r>
              <a:endParaRPr lang="en-US" sz="11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89560" y="1280160"/>
              <a:ext cx="609600" cy="509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C</a:t>
              </a:r>
              <a:endParaRPr lang="en-US" sz="11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07080" y="1095494"/>
              <a:ext cx="609600" cy="509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D</a:t>
              </a:r>
              <a:endParaRPr lang="en-US" sz="11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46120" y="1359933"/>
              <a:ext cx="609600" cy="509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E</a:t>
              </a:r>
              <a:endParaRPr lang="en-US" sz="1100" dirty="0"/>
            </a:p>
          </p:txBody>
        </p:sp>
        <p:sp>
          <p:nvSpPr>
            <p:cNvPr id="21" name="Flowchart: Stored Data 20"/>
            <p:cNvSpPr/>
            <p:nvPr/>
          </p:nvSpPr>
          <p:spPr>
            <a:xfrm rot="10800000">
              <a:off x="1539240" y="2297667"/>
              <a:ext cx="990600" cy="685800"/>
            </a:xfrm>
            <a:prstGeom prst="flowChartOnlineStorag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2" name="Flowchart: Delay 21"/>
            <p:cNvSpPr/>
            <p:nvPr/>
          </p:nvSpPr>
          <p:spPr>
            <a:xfrm>
              <a:off x="4892040" y="2434827"/>
              <a:ext cx="838200" cy="838200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cxnSp>
          <p:nvCxnSpPr>
            <p:cNvPr id="23" name="Straight Connector 22"/>
            <p:cNvCxnSpPr>
              <a:stCxn id="21" idx="1"/>
            </p:cNvCxnSpPr>
            <p:nvPr/>
          </p:nvCxnSpPr>
          <p:spPr>
            <a:xfrm>
              <a:off x="2529840" y="2640567"/>
              <a:ext cx="2362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870960" y="2896075"/>
              <a:ext cx="99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901440" y="3120627"/>
              <a:ext cx="99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24840" y="2358627"/>
              <a:ext cx="99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01040" y="2625327"/>
              <a:ext cx="99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24840" y="2960608"/>
              <a:ext cx="990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04800" y="1928335"/>
              <a:ext cx="609600" cy="509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A</a:t>
              </a:r>
              <a:endParaRPr lang="en-US" sz="11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4800" y="2404346"/>
              <a:ext cx="609600" cy="509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B</a:t>
              </a:r>
              <a:endParaRPr lang="en-US" sz="11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4800" y="2903694"/>
              <a:ext cx="609600" cy="509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C</a:t>
              </a:r>
              <a:endParaRPr lang="en-US" sz="11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22320" y="2719029"/>
              <a:ext cx="609600" cy="509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D</a:t>
              </a:r>
              <a:endParaRPr lang="en-US" sz="11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261360" y="2983468"/>
              <a:ext cx="609600" cy="509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E</a:t>
              </a:r>
              <a:endParaRPr lang="en-US" sz="1100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730240" y="2719029"/>
              <a:ext cx="213360" cy="18466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5" name="Oval 34"/>
            <p:cNvSpPr/>
            <p:nvPr/>
          </p:nvSpPr>
          <p:spPr>
            <a:xfrm>
              <a:off x="1417320" y="2266294"/>
              <a:ext cx="213360" cy="18466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6" name="Oval 35"/>
            <p:cNvSpPr/>
            <p:nvPr/>
          </p:nvSpPr>
          <p:spPr>
            <a:xfrm>
              <a:off x="1463040" y="2548234"/>
              <a:ext cx="213360" cy="18466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7" name="Oval 36"/>
            <p:cNvSpPr/>
            <p:nvPr/>
          </p:nvSpPr>
          <p:spPr>
            <a:xfrm>
              <a:off x="1386840" y="2853927"/>
              <a:ext cx="213360" cy="18466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cxnSp>
        <p:nvCxnSpPr>
          <p:cNvPr id="100" name="Straight Arrow Connector 99"/>
          <p:cNvCxnSpPr/>
          <p:nvPr/>
        </p:nvCxnSpPr>
        <p:spPr>
          <a:xfrm flipV="1">
            <a:off x="3235808" y="6807974"/>
            <a:ext cx="321031" cy="4594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4263536" y="4210429"/>
            <a:ext cx="206106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D’ + E’ + (ABC)</a:t>
            </a:r>
            <a:endParaRPr lang="en-US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349194" y="2955004"/>
            <a:ext cx="152400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PSE gate with not negated inputs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6324600" y="4210429"/>
            <a:ext cx="283873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TANT IMPLICANT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4167093" y="3301305"/>
            <a:ext cx="184787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DE * </a:t>
            </a:r>
            <a:r>
              <a:rPr lang="en-US" b="1" dirty="0" smtClean="0">
                <a:sym typeface="Symbol"/>
              </a:rPr>
              <a:t>(</a:t>
            </a:r>
            <a:r>
              <a:rPr lang="en-US" b="1" dirty="0" smtClean="0"/>
              <a:t>A+B+C)</a:t>
            </a:r>
            <a:endParaRPr lang="en-US" b="1" dirty="0"/>
          </a:p>
        </p:txBody>
      </p:sp>
      <p:sp>
        <p:nvSpPr>
          <p:cNvPr id="99" name="TextBox 98"/>
          <p:cNvSpPr txBox="1"/>
          <p:nvPr/>
        </p:nvSpPr>
        <p:spPr>
          <a:xfrm>
            <a:off x="833916" y="304800"/>
            <a:ext cx="7167084" cy="76944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Various gates similar to PSE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124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Straight Connector 96"/>
          <p:cNvCxnSpPr/>
          <p:nvPr/>
        </p:nvCxnSpPr>
        <p:spPr>
          <a:xfrm>
            <a:off x="4007070" y="4113112"/>
            <a:ext cx="2284597" cy="270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51136" y="2890866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endCxn id="72" idx="5"/>
          </p:cNvCxnSpPr>
          <p:nvPr/>
        </p:nvCxnSpPr>
        <p:spPr>
          <a:xfrm>
            <a:off x="781156" y="4090090"/>
            <a:ext cx="2284597" cy="270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330889" y="3887583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2" name="Rectangle 41"/>
          <p:cNvSpPr/>
          <p:nvPr/>
        </p:nvSpPr>
        <p:spPr>
          <a:xfrm>
            <a:off x="1652200" y="3861906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3" name="TextBox 42"/>
          <p:cNvSpPr txBox="1"/>
          <p:nvPr/>
        </p:nvSpPr>
        <p:spPr>
          <a:xfrm>
            <a:off x="407936" y="2432237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</a:t>
            </a:r>
            <a:endParaRPr lang="en-US" sz="1600" dirty="0"/>
          </a:p>
        </p:txBody>
      </p:sp>
      <p:sp>
        <p:nvSpPr>
          <p:cNvPr id="44" name="Oval 43"/>
          <p:cNvSpPr/>
          <p:nvPr/>
        </p:nvSpPr>
        <p:spPr>
          <a:xfrm>
            <a:off x="1243645" y="2107558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5" name="Oval 44"/>
          <p:cNvSpPr/>
          <p:nvPr/>
        </p:nvSpPr>
        <p:spPr>
          <a:xfrm>
            <a:off x="1778363" y="3718823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6" name="Oval 45"/>
          <p:cNvSpPr/>
          <p:nvPr/>
        </p:nvSpPr>
        <p:spPr>
          <a:xfrm>
            <a:off x="2455224" y="3760384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7" name="Rectangle 46"/>
          <p:cNvSpPr/>
          <p:nvPr/>
        </p:nvSpPr>
        <p:spPr>
          <a:xfrm>
            <a:off x="1039762" y="3861906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1241651" y="2153556"/>
            <a:ext cx="24340" cy="15690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1175317" y="3722565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0" name="TextBox 49"/>
          <p:cNvSpPr txBox="1"/>
          <p:nvPr/>
        </p:nvSpPr>
        <p:spPr>
          <a:xfrm>
            <a:off x="455608" y="2751525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</a:t>
            </a:r>
            <a:endParaRPr lang="en-US" sz="1600" dirty="0"/>
          </a:p>
        </p:txBody>
      </p:sp>
      <p:cxnSp>
        <p:nvCxnSpPr>
          <p:cNvPr id="51" name="Straight Connector 50"/>
          <p:cNvCxnSpPr>
            <a:endCxn id="46" idx="0"/>
          </p:cNvCxnSpPr>
          <p:nvPr/>
        </p:nvCxnSpPr>
        <p:spPr>
          <a:xfrm>
            <a:off x="2517113" y="3627866"/>
            <a:ext cx="11727" cy="13251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850151" y="2581205"/>
            <a:ext cx="6333" cy="11444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2524913" y="2890866"/>
            <a:ext cx="13506" cy="8252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821872" y="2522885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5" name="Oval 54"/>
          <p:cNvSpPr/>
          <p:nvPr/>
        </p:nvSpPr>
        <p:spPr>
          <a:xfrm>
            <a:off x="2489388" y="2844868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56" name="Straight Connector 55"/>
          <p:cNvCxnSpPr/>
          <p:nvPr/>
        </p:nvCxnSpPr>
        <p:spPr>
          <a:xfrm>
            <a:off x="664561" y="2581205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51136" y="2153556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449234" y="2014215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</a:t>
            </a:r>
            <a:endParaRPr lang="en-US" sz="1600" dirty="0"/>
          </a:p>
        </p:txBody>
      </p:sp>
      <p:sp>
        <p:nvSpPr>
          <p:cNvPr id="59" name="TextBox 58"/>
          <p:cNvSpPr txBox="1"/>
          <p:nvPr/>
        </p:nvSpPr>
        <p:spPr>
          <a:xfrm>
            <a:off x="1273969" y="3603757"/>
            <a:ext cx="6065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ym typeface="Symbol"/>
              </a:rPr>
              <a:t></a:t>
            </a:r>
            <a:r>
              <a:rPr lang="en-US" sz="1100" b="1" dirty="0" smtClean="0"/>
              <a:t>A</a:t>
            </a:r>
            <a:endParaRPr lang="en-US" sz="11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1821871" y="3593120"/>
            <a:ext cx="11877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ym typeface="Symbol"/>
              </a:rPr>
              <a:t></a:t>
            </a:r>
            <a:r>
              <a:rPr lang="en-US" sz="1100" b="1" dirty="0" smtClean="0"/>
              <a:t>A + </a:t>
            </a:r>
            <a:r>
              <a:rPr lang="en-US" sz="1100" b="1" dirty="0" smtClean="0">
                <a:sym typeface="Symbol"/>
              </a:rPr>
              <a:t></a:t>
            </a:r>
            <a:r>
              <a:rPr lang="en-US" sz="1100" b="1" dirty="0" smtClean="0"/>
              <a:t>B</a:t>
            </a:r>
            <a:endParaRPr lang="en-US" sz="1100" b="1" dirty="0"/>
          </a:p>
          <a:p>
            <a:endParaRPr lang="en-US" sz="11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3314946" y="5638800"/>
            <a:ext cx="85214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ym typeface="Symbol"/>
              </a:rPr>
              <a:t>(</a:t>
            </a:r>
            <a:r>
              <a:rPr lang="en-US" b="1" dirty="0" smtClean="0"/>
              <a:t>ABC)</a:t>
            </a:r>
            <a:endParaRPr lang="en-US" b="1" dirty="0"/>
          </a:p>
        </p:txBody>
      </p:sp>
      <p:cxnSp>
        <p:nvCxnSpPr>
          <p:cNvPr id="62" name="Straight Connector 61"/>
          <p:cNvCxnSpPr/>
          <p:nvPr/>
        </p:nvCxnSpPr>
        <p:spPr>
          <a:xfrm>
            <a:off x="771461" y="5101549"/>
            <a:ext cx="5857792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2839906" y="4866068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4" name="Rectangle 63"/>
          <p:cNvSpPr/>
          <p:nvPr/>
        </p:nvSpPr>
        <p:spPr>
          <a:xfrm>
            <a:off x="4875973" y="3859210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5" name="Oval 64"/>
          <p:cNvSpPr/>
          <p:nvPr/>
        </p:nvSpPr>
        <p:spPr>
          <a:xfrm>
            <a:off x="5002137" y="3716127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7" name="Rectangle 66"/>
          <p:cNvSpPr/>
          <p:nvPr/>
        </p:nvSpPr>
        <p:spPr>
          <a:xfrm>
            <a:off x="4263536" y="3859210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8" name="Oval 67"/>
          <p:cNvSpPr/>
          <p:nvPr/>
        </p:nvSpPr>
        <p:spPr>
          <a:xfrm>
            <a:off x="4399091" y="3719869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9" name="TextBox 68"/>
          <p:cNvSpPr txBox="1"/>
          <p:nvPr/>
        </p:nvSpPr>
        <p:spPr>
          <a:xfrm>
            <a:off x="645270" y="4790044"/>
            <a:ext cx="39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0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70" name="Straight Connector 69"/>
          <p:cNvCxnSpPr>
            <a:endCxn id="63" idx="0"/>
          </p:cNvCxnSpPr>
          <p:nvPr/>
        </p:nvCxnSpPr>
        <p:spPr>
          <a:xfrm>
            <a:off x="3028691" y="4071573"/>
            <a:ext cx="9166" cy="79449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>
            <a:off x="2998404" y="4038600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73" name="Straight Connector 72"/>
          <p:cNvCxnSpPr/>
          <p:nvPr/>
        </p:nvCxnSpPr>
        <p:spPr>
          <a:xfrm>
            <a:off x="832117" y="3165344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64493" y="3023468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</a:t>
            </a:r>
            <a:endParaRPr lang="en-US" sz="1600" dirty="0"/>
          </a:p>
        </p:txBody>
      </p:sp>
      <p:sp>
        <p:nvSpPr>
          <p:cNvPr id="75" name="Rectangle 74"/>
          <p:cNvSpPr/>
          <p:nvPr/>
        </p:nvSpPr>
        <p:spPr>
          <a:xfrm>
            <a:off x="5338127" y="4871158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6" name="Oval 75"/>
          <p:cNvSpPr/>
          <p:nvPr/>
        </p:nvSpPr>
        <p:spPr>
          <a:xfrm>
            <a:off x="5463988" y="4751404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77" name="Straight Connector 76"/>
          <p:cNvCxnSpPr>
            <a:endCxn id="76" idx="0"/>
          </p:cNvCxnSpPr>
          <p:nvPr/>
        </p:nvCxnSpPr>
        <p:spPr>
          <a:xfrm>
            <a:off x="5537604" y="4135599"/>
            <a:ext cx="0" cy="6158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/>
          <p:cNvSpPr/>
          <p:nvPr/>
        </p:nvSpPr>
        <p:spPr>
          <a:xfrm>
            <a:off x="5498152" y="4084109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9" name="TextBox 78"/>
          <p:cNvSpPr txBox="1"/>
          <p:nvPr/>
        </p:nvSpPr>
        <p:spPr>
          <a:xfrm>
            <a:off x="3710051" y="3862317"/>
            <a:ext cx="39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0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90723" y="3808123"/>
            <a:ext cx="39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0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flipH="1">
            <a:off x="4466565" y="3192745"/>
            <a:ext cx="13506" cy="5206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5088697" y="3453071"/>
            <a:ext cx="1" cy="2971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4457724" y="3179515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7" name="Oval 86"/>
          <p:cNvSpPr/>
          <p:nvPr/>
        </p:nvSpPr>
        <p:spPr>
          <a:xfrm>
            <a:off x="5091029" y="3454112"/>
            <a:ext cx="67731" cy="459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91" name="Straight Connector 90"/>
          <p:cNvCxnSpPr/>
          <p:nvPr/>
        </p:nvCxnSpPr>
        <p:spPr>
          <a:xfrm>
            <a:off x="817789" y="3458161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516519" y="3308569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</a:t>
            </a:r>
            <a:endParaRPr lang="en-US" sz="1600" dirty="0"/>
          </a:p>
        </p:txBody>
      </p:sp>
      <p:sp>
        <p:nvSpPr>
          <p:cNvPr id="95" name="Oval 94"/>
          <p:cNvSpPr/>
          <p:nvPr/>
        </p:nvSpPr>
        <p:spPr>
          <a:xfrm>
            <a:off x="5026496" y="3413205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6" name="TextBox 95"/>
          <p:cNvSpPr txBox="1"/>
          <p:nvPr/>
        </p:nvSpPr>
        <p:spPr>
          <a:xfrm>
            <a:off x="5622667" y="3627865"/>
            <a:ext cx="195923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ym typeface="Symbol"/>
              </a:rPr>
              <a:t></a:t>
            </a:r>
            <a:r>
              <a:rPr lang="en-US" b="1" dirty="0" smtClean="0"/>
              <a:t>D + </a:t>
            </a:r>
            <a:r>
              <a:rPr lang="en-US" b="1" dirty="0" smtClean="0">
                <a:sym typeface="Symbol"/>
              </a:rPr>
              <a:t></a:t>
            </a:r>
            <a:r>
              <a:rPr lang="en-US" b="1" dirty="0" smtClean="0"/>
              <a:t>E=</a:t>
            </a:r>
            <a:r>
              <a:rPr lang="en-US" b="1" dirty="0" smtClean="0">
                <a:sym typeface="Symbol"/>
              </a:rPr>
              <a:t> (DE</a:t>
            </a:r>
            <a:r>
              <a:rPr lang="en-US" b="1" dirty="0" smtClean="0"/>
              <a:t>)</a:t>
            </a:r>
            <a:endParaRPr lang="en-US" b="1" dirty="0"/>
          </a:p>
        </p:txBody>
      </p:sp>
      <p:cxnSp>
        <p:nvCxnSpPr>
          <p:cNvPr id="100" name="Straight Arrow Connector 99"/>
          <p:cNvCxnSpPr/>
          <p:nvPr/>
        </p:nvCxnSpPr>
        <p:spPr>
          <a:xfrm flipV="1">
            <a:off x="3235808" y="6807974"/>
            <a:ext cx="321031" cy="4594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H="1">
            <a:off x="6275696" y="3949663"/>
            <a:ext cx="227772" cy="1774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3556839" y="5148435"/>
            <a:ext cx="33023" cy="4903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2794678" y="3581928"/>
            <a:ext cx="104053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ym typeface="Symbol"/>
              </a:rPr>
              <a:t>(</a:t>
            </a:r>
            <a:r>
              <a:rPr lang="en-US" b="1" dirty="0" smtClean="0"/>
              <a:t>ABC)</a:t>
            </a:r>
            <a:endParaRPr lang="en-US" b="1" dirty="0"/>
          </a:p>
        </p:txBody>
      </p:sp>
      <p:cxnSp>
        <p:nvCxnSpPr>
          <p:cNvPr id="4" name="Straight Arrow Connector 3"/>
          <p:cNvCxnSpPr>
            <a:endCxn id="79" idx="2"/>
          </p:cNvCxnSpPr>
          <p:nvPr/>
        </p:nvCxnSpPr>
        <p:spPr>
          <a:xfrm flipV="1">
            <a:off x="2415724" y="4200871"/>
            <a:ext cx="1492278" cy="16225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0264" y="5823465"/>
            <a:ext cx="215601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We loose info and initialize to zero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72200" y="4648200"/>
            <a:ext cx="14097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DE + </a:t>
            </a:r>
            <a:r>
              <a:rPr lang="en-US" b="1" dirty="0" smtClean="0">
                <a:sym typeface="Symbol"/>
              </a:rPr>
              <a:t>(</a:t>
            </a:r>
            <a:r>
              <a:rPr lang="en-US" b="1" dirty="0"/>
              <a:t>ABC)</a:t>
            </a:r>
          </a:p>
          <a:p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034918" y="228600"/>
            <a:ext cx="5737482" cy="107721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Sum of any number of positive products is a two-</a:t>
            </a:r>
            <a:r>
              <a:rPr lang="en-US" sz="3200" dirty="0" err="1" smtClean="0"/>
              <a:t>ancilla</a:t>
            </a:r>
            <a:r>
              <a:rPr lang="en-US" sz="3200" dirty="0" smtClean="0"/>
              <a:t> gate</a:t>
            </a:r>
            <a:endParaRPr lang="en-US" sz="3200" dirty="0"/>
          </a:p>
        </p:txBody>
      </p:sp>
      <p:sp>
        <p:nvSpPr>
          <p:cNvPr id="66" name="Oval 65"/>
          <p:cNvSpPr/>
          <p:nvPr/>
        </p:nvSpPr>
        <p:spPr>
          <a:xfrm>
            <a:off x="2991292" y="4721047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4037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543800" cy="5715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AND/OR gate (PS gate)</a:t>
            </a:r>
          </a:p>
        </p:txBody>
      </p:sp>
    </p:spTree>
    <p:extLst>
      <p:ext uri="{BB962C8B-B14F-4D97-AF65-F5344CB8AC3E}">
        <p14:creationId xmlns:p14="http://schemas.microsoft.com/office/powerpoint/2010/main" val="224407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Delay 2"/>
          <p:cNvSpPr/>
          <p:nvPr/>
        </p:nvSpPr>
        <p:spPr>
          <a:xfrm>
            <a:off x="4038600" y="897614"/>
            <a:ext cx="838200" cy="1019601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Stored Data 3"/>
          <p:cNvSpPr/>
          <p:nvPr/>
        </p:nvSpPr>
        <p:spPr>
          <a:xfrm rot="10800000">
            <a:off x="2286000" y="288015"/>
            <a:ext cx="914400" cy="609600"/>
          </a:xfrm>
          <a:prstGeom prst="flowChartOnlineStorag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1447800" y="393216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47800" y="545616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447800" y="727586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66800" y="762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42733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74845" y="72758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cxnSp>
        <p:nvCxnSpPr>
          <p:cNvPr id="13" name="Elbow Connector 12"/>
          <p:cNvCxnSpPr>
            <a:stCxn id="4" idx="1"/>
          </p:cNvCxnSpPr>
          <p:nvPr/>
        </p:nvCxnSpPr>
        <p:spPr>
          <a:xfrm>
            <a:off x="3200400" y="592815"/>
            <a:ext cx="838200" cy="50410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24200" y="1365914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24200" y="1518314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24200" y="1700284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743200" y="104889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37597" y="1400033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851245" y="170028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876800" y="1428761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lowchart: Delay 20"/>
          <p:cNvSpPr/>
          <p:nvPr/>
        </p:nvSpPr>
        <p:spPr>
          <a:xfrm>
            <a:off x="3276600" y="2421614"/>
            <a:ext cx="838200" cy="1019601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Stored Data 21"/>
          <p:cNvSpPr/>
          <p:nvPr/>
        </p:nvSpPr>
        <p:spPr>
          <a:xfrm rot="10800000">
            <a:off x="1524000" y="1812015"/>
            <a:ext cx="914400" cy="609600"/>
          </a:xfrm>
          <a:prstGeom prst="flowChartOnlineStorag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685800" y="1917216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5800" y="2069616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85800" y="2251586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04800" y="16002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81000" y="195133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12845" y="225158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cxnSp>
        <p:nvCxnSpPr>
          <p:cNvPr id="29" name="Elbow Connector 28"/>
          <p:cNvCxnSpPr>
            <a:stCxn id="22" idx="1"/>
          </p:cNvCxnSpPr>
          <p:nvPr/>
        </p:nvCxnSpPr>
        <p:spPr>
          <a:xfrm>
            <a:off x="2438400" y="2116815"/>
            <a:ext cx="838200" cy="50410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62200" y="2889914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362200" y="3042314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362200" y="3224284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981200" y="257289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075597" y="2924033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089245" y="322428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4114800" y="2952761"/>
            <a:ext cx="2209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4114800" y="288991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715000" y="290781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 rot="5400000">
            <a:off x="5061318" y="2682059"/>
            <a:ext cx="685800" cy="621563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479645" y="1817132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447800" y="199341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447800" y="222201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990600" y="222201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914400" y="184101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066800" y="199341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 rot="1563799">
            <a:off x="4677811" y="1801198"/>
            <a:ext cx="386982" cy="11329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/>
          <p:cNvSpPr/>
          <p:nvPr/>
        </p:nvSpPr>
        <p:spPr>
          <a:xfrm rot="1563799">
            <a:off x="4073708" y="3320775"/>
            <a:ext cx="386982" cy="11329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owchart: Delay 50"/>
          <p:cNvSpPr/>
          <p:nvPr/>
        </p:nvSpPr>
        <p:spPr>
          <a:xfrm>
            <a:off x="3429000" y="4722298"/>
            <a:ext cx="838200" cy="1019601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/>
          <p:nvPr/>
        </p:nvCxnSpPr>
        <p:spPr>
          <a:xfrm>
            <a:off x="848436" y="3675554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909850" y="4564375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838200" y="4176367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57200" y="34559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533400" y="397150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565245" y="4352966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cxnSp>
        <p:nvCxnSpPr>
          <p:cNvPr id="59" name="Elbow Connector 58"/>
          <p:cNvCxnSpPr>
            <a:stCxn id="86" idx="3"/>
          </p:cNvCxnSpPr>
          <p:nvPr/>
        </p:nvCxnSpPr>
        <p:spPr>
          <a:xfrm>
            <a:off x="2601036" y="4172267"/>
            <a:ext cx="402609" cy="707642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2532797" y="5156800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2513463" y="5340302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514600" y="5524968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209800" y="49646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2227997" y="522471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2241645" y="55249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4343400" y="5284325"/>
            <a:ext cx="2209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4267769" y="5187902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867400" y="5208125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Isosceles Triangle 68"/>
          <p:cNvSpPr/>
          <p:nvPr/>
        </p:nvSpPr>
        <p:spPr>
          <a:xfrm rot="5400000">
            <a:off x="5213718" y="4982743"/>
            <a:ext cx="685800" cy="621563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367050" y="407771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1371600" y="362051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1393209" y="4488175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/>
          <p:nvPr/>
        </p:nvCxnSpPr>
        <p:spPr>
          <a:xfrm>
            <a:off x="3003645" y="4876800"/>
            <a:ext cx="425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Isosceles Triangle 82"/>
          <p:cNvSpPr/>
          <p:nvPr/>
        </p:nvSpPr>
        <p:spPr>
          <a:xfrm rot="5400000">
            <a:off x="1056591" y="3542185"/>
            <a:ext cx="328040" cy="240563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Isosceles Triangle 83"/>
          <p:cNvSpPr/>
          <p:nvPr/>
        </p:nvSpPr>
        <p:spPr>
          <a:xfrm rot="5400000">
            <a:off x="1056591" y="4035887"/>
            <a:ext cx="328040" cy="240563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84"/>
          <p:cNvSpPr/>
          <p:nvPr/>
        </p:nvSpPr>
        <p:spPr>
          <a:xfrm rot="5400000">
            <a:off x="1087298" y="4469233"/>
            <a:ext cx="328040" cy="240563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lowchart: Delay 85"/>
          <p:cNvSpPr/>
          <p:nvPr/>
        </p:nvSpPr>
        <p:spPr>
          <a:xfrm>
            <a:off x="1762836" y="3662466"/>
            <a:ext cx="838200" cy="1019601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2601036" y="410016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8418" y="6156437"/>
            <a:ext cx="1522863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A+B+C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201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543800" cy="5715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 1: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xample of synthesis using the step-by-step realization method with </a:t>
            </a:r>
            <a:r>
              <a:rPr lang="en-US" sz="6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KMaps</a:t>
            </a:r>
            <a:endParaRPr lang="en-US" sz="6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579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114800" cy="2667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So far, most of the applications of </a:t>
            </a:r>
            <a:r>
              <a:rPr lang="en-US" dirty="0" err="1" smtClean="0"/>
              <a:t>memristor</a:t>
            </a:r>
            <a:r>
              <a:rPr lang="en-US" dirty="0" smtClean="0"/>
              <a:t> are in analog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124200"/>
            <a:ext cx="4267200" cy="3810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Dr. </a:t>
            </a:r>
            <a:r>
              <a:rPr lang="en-US" sz="2800" dirty="0" err="1" smtClean="0"/>
              <a:t>Teuscher</a:t>
            </a:r>
            <a:r>
              <a:rPr lang="en-US" sz="2800" dirty="0" smtClean="0"/>
              <a:t> PSU – evolving CAM circuits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Memory Digital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Memory analog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Fuzzy Circuits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Analog Circuit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/>
              <a:t>Neuromorphic</a:t>
            </a:r>
            <a:r>
              <a:rPr lang="en-US" sz="2800" dirty="0" smtClean="0"/>
              <a:t> Systems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30748" r="18636" b="13259"/>
          <a:stretch/>
        </p:blipFill>
        <p:spPr bwMode="auto">
          <a:xfrm>
            <a:off x="4343400" y="136486"/>
            <a:ext cx="4800600" cy="672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995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543800" cy="5715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the </a:t>
            </a:r>
            <a:r>
              <a:rPr lang="en-US" sz="9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Memristor</a:t>
            </a: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build </a:t>
            </a: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</a:t>
            </a: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gates</a:t>
            </a:r>
          </a:p>
        </p:txBody>
      </p:sp>
    </p:spTree>
    <p:extLst>
      <p:ext uri="{BB962C8B-B14F-4D97-AF65-F5344CB8AC3E}">
        <p14:creationId xmlns:p14="http://schemas.microsoft.com/office/powerpoint/2010/main" val="283105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76800"/>
          </a:xfrm>
          <a:solidFill>
            <a:srgbClr val="FFFF00"/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synthesis based on mapping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5181600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Mapping from an existing circuit network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7400" y="5181600"/>
            <a:ext cx="2895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Can be solved using dynamic programming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6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457200"/>
            <a:ext cx="7772400" cy="540147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</a:t>
            </a:r>
          </a:p>
          <a:p>
            <a:pPr algn="ctr"/>
            <a:r>
              <a:rPr lang="en-US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FOR NOW</a:t>
            </a:r>
            <a:endParaRPr lang="en-US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29400" y="5334000"/>
            <a:ext cx="2286000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Slides below have errors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853194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990600"/>
            <a:ext cx="8382000" cy="3581400"/>
          </a:xfrm>
        </p:spPr>
        <p:txBody>
          <a:bodyPr>
            <a:no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Ashenhurst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Curtis Decomposition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657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Ashenhurst</a:t>
            </a:r>
            <a:r>
              <a:rPr lang="en-US" dirty="0" smtClean="0"/>
              <a:t>-Curtis Decomposition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0" y="2286000"/>
            <a:ext cx="10668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arbitrary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28800" y="3314700"/>
            <a:ext cx="10668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arbitrary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95600" y="35052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62000" y="2514600"/>
            <a:ext cx="3048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14400" y="37338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14400" y="48006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895600" y="40386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62000" y="2971800"/>
            <a:ext cx="3048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876800" y="2971800"/>
            <a:ext cx="1524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876800" y="3505200"/>
            <a:ext cx="1524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6830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Ashenhurst</a:t>
            </a:r>
            <a:r>
              <a:rPr lang="en-US" dirty="0" smtClean="0"/>
              <a:t>-Curtis Decomposition with symmetric predecessor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0" y="2286000"/>
            <a:ext cx="10668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arbitrary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28800" y="3314700"/>
            <a:ext cx="12192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symmetric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95600" y="35052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62000" y="2514600"/>
            <a:ext cx="3048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14400" y="37338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14400" y="48006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895600" y="40386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62000" y="2971800"/>
            <a:ext cx="3048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876800" y="2971800"/>
            <a:ext cx="1524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876800" y="3505200"/>
            <a:ext cx="1524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5137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Ashenhurst</a:t>
            </a:r>
            <a:r>
              <a:rPr lang="en-US" dirty="0" smtClean="0"/>
              <a:t>-Curtis Decomposition with symmetric predecessor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0" y="2286000"/>
            <a:ext cx="13716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symmetric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28800" y="3314700"/>
            <a:ext cx="12192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Arbitrary remainder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95600" y="35052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62000" y="2514600"/>
            <a:ext cx="3048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14400" y="37338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14400" y="48006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895600" y="40386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62000" y="2971800"/>
            <a:ext cx="3048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876800" y="2971800"/>
            <a:ext cx="1524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876800" y="3505200"/>
            <a:ext cx="1524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2294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Ashenhurst</a:t>
            </a:r>
            <a:r>
              <a:rPr lang="en-US" dirty="0" smtClean="0"/>
              <a:t>-Curtis Decomposition with symmetric predecessor and successor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10000" y="2286000"/>
            <a:ext cx="13716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symmetric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28800" y="3314700"/>
            <a:ext cx="12192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symmetric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95600" y="35052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62000" y="2514600"/>
            <a:ext cx="3048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914400" y="37338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14400" y="48006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895600" y="4038600"/>
            <a:ext cx="914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62000" y="2971800"/>
            <a:ext cx="3048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876800" y="2971800"/>
            <a:ext cx="1524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876800" y="3505200"/>
            <a:ext cx="1524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06223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990600"/>
            <a:ext cx="8534400" cy="52578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METHOD 2: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Bi-Decomposition of Binary Single-Output Circuits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455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Boolean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33123" r="23041" b="27392"/>
          <a:stretch/>
        </p:blipFill>
        <p:spPr bwMode="auto">
          <a:xfrm>
            <a:off x="-8021" y="2861045"/>
            <a:ext cx="9152021" cy="311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342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91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Y. Ho et al, Nonvolatile </a:t>
            </a:r>
            <a:r>
              <a:rPr lang="en-US" sz="2800" dirty="0" err="1" smtClean="0"/>
              <a:t>Memristor</a:t>
            </a:r>
            <a:r>
              <a:rPr lang="en-US" sz="2800" dirty="0" smtClean="0"/>
              <a:t> Memory, Device Characteristics and Design Implications, ICCAD, 2009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A. </a:t>
            </a:r>
            <a:r>
              <a:rPr lang="en-US" sz="2800" dirty="0" err="1" smtClean="0"/>
              <a:t>Afifi</a:t>
            </a:r>
            <a:r>
              <a:rPr lang="en-US" sz="2800" dirty="0" smtClean="0"/>
              <a:t> et al, Implementation of Biologically Plausible Spiking Neural Network Models on the </a:t>
            </a:r>
            <a:r>
              <a:rPr lang="en-US" sz="2800" dirty="0" err="1" smtClean="0"/>
              <a:t>Memristor</a:t>
            </a:r>
            <a:r>
              <a:rPr lang="en-US" sz="2800" dirty="0" smtClean="0"/>
              <a:t> Crossbar-based CMOS/Nano </a:t>
            </a:r>
            <a:r>
              <a:rPr lang="en-US" sz="2800" dirty="0" err="1" smtClean="0"/>
              <a:t>Circuits.ECCTD</a:t>
            </a:r>
            <a:r>
              <a:rPr lang="en-US" sz="2800" dirty="0" smtClean="0"/>
              <a:t> 2009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579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26562" r="29412" b="21777"/>
          <a:stretch/>
        </p:blipFill>
        <p:spPr bwMode="auto">
          <a:xfrm>
            <a:off x="26894" y="0"/>
            <a:ext cx="7593106" cy="658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53000" y="3124200"/>
            <a:ext cx="38862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Graphical OR decomposition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4600" y="4572000"/>
            <a:ext cx="2362200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 smtClean="0"/>
              <a:t>We arbitrarily </a:t>
            </a:r>
            <a:r>
              <a:rPr lang="en-US" sz="2000" dirty="0" err="1" smtClean="0"/>
              <a:t>partitionate</a:t>
            </a:r>
            <a:r>
              <a:rPr lang="en-US" sz="2000" dirty="0" smtClean="0"/>
              <a:t> all input variables to sets {</a:t>
            </a:r>
            <a:r>
              <a:rPr lang="en-US" sz="2000" dirty="0" err="1" smtClean="0"/>
              <a:t>a,b</a:t>
            </a:r>
            <a:r>
              <a:rPr lang="en-US" sz="2000" dirty="0" smtClean="0"/>
              <a:t>} and {</a:t>
            </a:r>
            <a:r>
              <a:rPr lang="en-US" sz="2000" dirty="0" err="1" smtClean="0"/>
              <a:t>c,d</a:t>
            </a:r>
            <a:r>
              <a:rPr lang="en-US" sz="2000" dirty="0" smtClean="0"/>
              <a:t>}</a:t>
            </a:r>
          </a:p>
          <a:p>
            <a:pPr marL="457200" indent="-457200">
              <a:buAutoNum type="arabicPeriod"/>
            </a:pPr>
            <a:r>
              <a:rPr lang="en-US" sz="2000" dirty="0" smtClean="0"/>
              <a:t>We assume OR gate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667000" y="0"/>
            <a:ext cx="53340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3. We find function g on variables a and b only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495800" y="369332"/>
            <a:ext cx="228600" cy="24026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15200" y="590266"/>
            <a:ext cx="182880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4. We calculate the reminder function g on variables c and d and may be more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495800" y="5181600"/>
            <a:ext cx="18288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1"/>
          </p:cNvCxnSpPr>
          <p:nvPr/>
        </p:nvCxnSpPr>
        <p:spPr>
          <a:xfrm flipH="1" flipV="1">
            <a:off x="6553200" y="1066800"/>
            <a:ext cx="762000" cy="2621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352800" y="1197865"/>
            <a:ext cx="3048000" cy="45552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823447" y="2667000"/>
            <a:ext cx="672353" cy="15344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92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4" t="56579" r="38480" b="21777"/>
          <a:stretch/>
        </p:blipFill>
        <p:spPr bwMode="auto">
          <a:xfrm>
            <a:off x="0" y="914400"/>
            <a:ext cx="7004444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2" name="TextBox 1031"/>
          <p:cNvSpPr txBox="1"/>
          <p:nvPr/>
        </p:nvSpPr>
        <p:spPr>
          <a:xfrm>
            <a:off x="914400" y="0"/>
            <a:ext cx="74676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variant of synthesis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510540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Student should show how this function is realized on </a:t>
            </a:r>
            <a:r>
              <a:rPr lang="en-US" dirty="0" err="1" smtClean="0"/>
              <a:t>memristors</a:t>
            </a:r>
            <a:r>
              <a:rPr lang="en-US" dirty="0" smtClean="0"/>
              <a:t> to minimize the number of working transistors (</a:t>
            </a:r>
            <a:r>
              <a:rPr lang="en-US" dirty="0" err="1" smtClean="0"/>
              <a:t>Ancilla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57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81"/>
          <p:cNvSpPr txBox="1"/>
          <p:nvPr/>
        </p:nvSpPr>
        <p:spPr>
          <a:xfrm>
            <a:off x="647700" y="838200"/>
            <a:ext cx="74676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 variant of synthesis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2590800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We assume AND Decomposition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3622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3" t="28690" r="31160" b="21855"/>
          <a:stretch/>
        </p:blipFill>
        <p:spPr bwMode="auto">
          <a:xfrm>
            <a:off x="33129" y="29816"/>
            <a:ext cx="7413413" cy="637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08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8" t="57622" r="38645" b="21855"/>
          <a:stretch/>
        </p:blipFill>
        <p:spPr bwMode="auto">
          <a:xfrm>
            <a:off x="29817" y="0"/>
            <a:ext cx="8654145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29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98" t="57622" r="38645" b="21855"/>
          <a:stretch/>
        </p:blipFill>
        <p:spPr bwMode="auto">
          <a:xfrm>
            <a:off x="29817" y="0"/>
            <a:ext cx="5267739" cy="264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47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9" t="21565" r="30869" b="14203"/>
          <a:stretch/>
        </p:blipFill>
        <p:spPr bwMode="auto">
          <a:xfrm>
            <a:off x="0" y="26504"/>
            <a:ext cx="6096000" cy="675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49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5" t="55529" r="30869" b="14203"/>
          <a:stretch/>
        </p:blipFill>
        <p:spPr bwMode="auto">
          <a:xfrm>
            <a:off x="0" y="0"/>
            <a:ext cx="8853356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03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final algorithm (initial ideas)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242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 METHOD  2 - bi-decomposition, first try OR decomposition, next AND, next EXOR.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Count width of circuit at every stage.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If the desired width is exceeded continue function using METHOD 1.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4648200"/>
            <a:ext cx="5181600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Anika</a:t>
            </a:r>
            <a:r>
              <a:rPr lang="en-US" dirty="0" smtClean="0"/>
              <a:t>, give examples of combined method on function of 5 variables or 6 variables.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Write the pseudo-code of the final algorithm before programming.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81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method to analyze all circuits in bi-decomposition, and how to realize them with 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memristors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5115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543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We can do standard binary logic with </a:t>
            </a:r>
            <a:r>
              <a:rPr lang="en-US" dirty="0" err="1" smtClean="0"/>
              <a:t>memristors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Logic values represented as resistances.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</a:t>
            </a:r>
            <a:r>
              <a:rPr lang="en-US" baseline="-25000" dirty="0" smtClean="0"/>
              <a:t>ON </a:t>
            </a:r>
            <a:r>
              <a:rPr lang="en-US" dirty="0" smtClean="0"/>
              <a:t>= logic 1, R</a:t>
            </a:r>
            <a:r>
              <a:rPr lang="en-US" baseline="-25000" dirty="0" smtClean="0"/>
              <a:t>OFF</a:t>
            </a:r>
            <a:r>
              <a:rPr lang="en-US" dirty="0" smtClean="0"/>
              <a:t>  = logic 0.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Circuit uses primarily resistors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Memristor</a:t>
            </a:r>
            <a:r>
              <a:rPr lang="en-US" dirty="0" smtClean="0">
                <a:solidFill>
                  <a:srgbClr val="FF0000"/>
                </a:solidFill>
              </a:rPr>
              <a:t> can be used as: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Input storage/processing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Output storage/processing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Computational logic element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Latch or memory circuit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1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57200" y="561474"/>
            <a:ext cx="1929063" cy="1551722"/>
            <a:chOff x="457200" y="561474"/>
            <a:chExt cx="1929063" cy="1551722"/>
          </a:xfrm>
        </p:grpSpPr>
        <p:sp>
          <p:nvSpPr>
            <p:cNvPr id="4" name="Oval 3"/>
            <p:cNvSpPr/>
            <p:nvPr/>
          </p:nvSpPr>
          <p:spPr>
            <a:xfrm>
              <a:off x="1223211" y="561474"/>
              <a:ext cx="6858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\/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49968" y="1323474"/>
              <a:ext cx="5334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828800" y="1373606"/>
              <a:ext cx="533400" cy="33086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\/</a:t>
              </a:r>
              <a:endPara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8" name="Straight Arrow Connector 7"/>
            <p:cNvCxnSpPr>
              <a:stCxn id="5" idx="0"/>
            </p:cNvCxnSpPr>
            <p:nvPr/>
          </p:nvCxnSpPr>
          <p:spPr>
            <a:xfrm flipV="1">
              <a:off x="1016668" y="942474"/>
              <a:ext cx="431132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6" idx="0"/>
              <a:endCxn id="4" idx="4"/>
            </p:cNvCxnSpPr>
            <p:nvPr/>
          </p:nvCxnSpPr>
          <p:spPr>
            <a:xfrm flipH="1" flipV="1">
              <a:off x="1566111" y="942474"/>
              <a:ext cx="529389" cy="4311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5" idx="3"/>
            </p:cNvCxnSpPr>
            <p:nvPr/>
          </p:nvCxnSpPr>
          <p:spPr>
            <a:xfrm flipV="1">
              <a:off x="457200" y="1648678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1566111" y="1704474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1016669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2119564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57200" y="2563078"/>
            <a:ext cx="1929063" cy="1551722"/>
            <a:chOff x="457200" y="561474"/>
            <a:chExt cx="1929063" cy="1551722"/>
          </a:xfrm>
        </p:grpSpPr>
        <p:sp>
          <p:nvSpPr>
            <p:cNvPr id="22" name="Oval 21"/>
            <p:cNvSpPr/>
            <p:nvPr/>
          </p:nvSpPr>
          <p:spPr>
            <a:xfrm>
              <a:off x="1223211" y="561474"/>
              <a:ext cx="6858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\/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749968" y="1323474"/>
              <a:ext cx="5334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828800" y="1373606"/>
              <a:ext cx="533400" cy="33086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endPara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5" name="Straight Arrow Connector 24"/>
            <p:cNvCxnSpPr>
              <a:stCxn id="23" idx="0"/>
            </p:cNvCxnSpPr>
            <p:nvPr/>
          </p:nvCxnSpPr>
          <p:spPr>
            <a:xfrm flipV="1">
              <a:off x="1016668" y="942474"/>
              <a:ext cx="431132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4" idx="0"/>
              <a:endCxn id="22" idx="4"/>
            </p:cNvCxnSpPr>
            <p:nvPr/>
          </p:nvCxnSpPr>
          <p:spPr>
            <a:xfrm flipH="1" flipV="1">
              <a:off x="1566111" y="942474"/>
              <a:ext cx="529389" cy="4311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23" idx="3"/>
            </p:cNvCxnSpPr>
            <p:nvPr/>
          </p:nvCxnSpPr>
          <p:spPr>
            <a:xfrm flipV="1">
              <a:off x="457200" y="1648678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1566111" y="1704474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1016669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2119564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457200" y="4696678"/>
            <a:ext cx="1929063" cy="1551722"/>
            <a:chOff x="457200" y="561474"/>
            <a:chExt cx="1929063" cy="1551722"/>
          </a:xfrm>
        </p:grpSpPr>
        <p:sp>
          <p:nvSpPr>
            <p:cNvPr id="32" name="Oval 31"/>
            <p:cNvSpPr/>
            <p:nvPr/>
          </p:nvSpPr>
          <p:spPr>
            <a:xfrm>
              <a:off x="1223211" y="561474"/>
              <a:ext cx="6858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\/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749968" y="1323474"/>
              <a:ext cx="5334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828800" y="1373606"/>
              <a:ext cx="533400" cy="33086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\/</a:t>
              </a:r>
            </a:p>
          </p:txBody>
        </p:sp>
        <p:cxnSp>
          <p:nvCxnSpPr>
            <p:cNvPr id="35" name="Straight Arrow Connector 34"/>
            <p:cNvCxnSpPr>
              <a:stCxn id="33" idx="0"/>
            </p:cNvCxnSpPr>
            <p:nvPr/>
          </p:nvCxnSpPr>
          <p:spPr>
            <a:xfrm flipV="1">
              <a:off x="1016668" y="942474"/>
              <a:ext cx="431132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4" idx="0"/>
              <a:endCxn id="32" idx="4"/>
            </p:cNvCxnSpPr>
            <p:nvPr/>
          </p:nvCxnSpPr>
          <p:spPr>
            <a:xfrm flipH="1" flipV="1">
              <a:off x="1566111" y="942474"/>
              <a:ext cx="529389" cy="4311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endCxn id="33" idx="3"/>
            </p:cNvCxnSpPr>
            <p:nvPr/>
          </p:nvCxnSpPr>
          <p:spPr>
            <a:xfrm flipV="1">
              <a:off x="457200" y="1648678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1566111" y="1704474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1016669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2119564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ight Arrow 1"/>
          <p:cNvSpPr/>
          <p:nvPr/>
        </p:nvSpPr>
        <p:spPr>
          <a:xfrm>
            <a:off x="3322721" y="1303423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3322721" y="3269282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3200400" y="5328037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51552" y="228600"/>
            <a:ext cx="83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5715000" y="561474"/>
            <a:ext cx="1929063" cy="1551722"/>
            <a:chOff x="457200" y="561474"/>
            <a:chExt cx="1929063" cy="1551722"/>
          </a:xfrm>
        </p:grpSpPr>
        <p:sp>
          <p:nvSpPr>
            <p:cNvPr id="74" name="Oval 73"/>
            <p:cNvSpPr/>
            <p:nvPr/>
          </p:nvSpPr>
          <p:spPr>
            <a:xfrm>
              <a:off x="1223211" y="561474"/>
              <a:ext cx="6858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\/</a:t>
              </a:r>
            </a:p>
          </p:txBody>
        </p:sp>
        <p:sp>
          <p:nvSpPr>
            <p:cNvPr id="75" name="Oval 74"/>
            <p:cNvSpPr/>
            <p:nvPr/>
          </p:nvSpPr>
          <p:spPr>
            <a:xfrm>
              <a:off x="749968" y="1323474"/>
              <a:ext cx="5334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1828800" y="1373606"/>
              <a:ext cx="533400" cy="33086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\/</a:t>
              </a:r>
              <a:endPara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7" name="Straight Arrow Connector 76"/>
            <p:cNvCxnSpPr>
              <a:stCxn id="75" idx="0"/>
            </p:cNvCxnSpPr>
            <p:nvPr/>
          </p:nvCxnSpPr>
          <p:spPr>
            <a:xfrm flipV="1">
              <a:off x="1016668" y="942474"/>
              <a:ext cx="431132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76" idx="0"/>
              <a:endCxn id="74" idx="4"/>
            </p:cNvCxnSpPr>
            <p:nvPr/>
          </p:nvCxnSpPr>
          <p:spPr>
            <a:xfrm flipH="1" flipV="1">
              <a:off x="1566111" y="942474"/>
              <a:ext cx="529389" cy="4311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>
              <a:endCxn id="75" idx="3"/>
            </p:cNvCxnSpPr>
            <p:nvPr/>
          </p:nvCxnSpPr>
          <p:spPr>
            <a:xfrm flipV="1">
              <a:off x="457200" y="1648678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1566111" y="1704474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H="1" flipV="1">
              <a:off x="1016669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H="1" flipV="1">
              <a:off x="2119564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5715000" y="2563078"/>
            <a:ext cx="1952722" cy="1551722"/>
            <a:chOff x="457200" y="561474"/>
            <a:chExt cx="1952722" cy="1551722"/>
          </a:xfrm>
        </p:grpSpPr>
        <p:sp>
          <p:nvSpPr>
            <p:cNvPr id="84" name="Oval 83"/>
            <p:cNvSpPr/>
            <p:nvPr/>
          </p:nvSpPr>
          <p:spPr>
            <a:xfrm>
              <a:off x="1223211" y="561474"/>
              <a:ext cx="6858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\/</a:t>
              </a:r>
            </a:p>
          </p:txBody>
        </p:sp>
        <p:sp>
          <p:nvSpPr>
            <p:cNvPr id="85" name="Oval 84"/>
            <p:cNvSpPr/>
            <p:nvPr/>
          </p:nvSpPr>
          <p:spPr>
            <a:xfrm>
              <a:off x="749968" y="1323474"/>
              <a:ext cx="5334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1876522" y="1513974"/>
              <a:ext cx="533400" cy="33086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\/</a:t>
              </a:r>
            </a:p>
          </p:txBody>
        </p:sp>
        <p:cxnSp>
          <p:nvCxnSpPr>
            <p:cNvPr id="87" name="Straight Arrow Connector 86"/>
            <p:cNvCxnSpPr>
              <a:stCxn id="85" idx="0"/>
            </p:cNvCxnSpPr>
            <p:nvPr/>
          </p:nvCxnSpPr>
          <p:spPr>
            <a:xfrm flipV="1">
              <a:off x="1016668" y="942474"/>
              <a:ext cx="431132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>
              <a:stCxn id="86" idx="0"/>
              <a:endCxn id="84" idx="4"/>
            </p:cNvCxnSpPr>
            <p:nvPr/>
          </p:nvCxnSpPr>
          <p:spPr>
            <a:xfrm flipH="1" flipV="1">
              <a:off x="1566111" y="942474"/>
              <a:ext cx="577111" cy="5715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>
              <a:endCxn id="85" idx="3"/>
            </p:cNvCxnSpPr>
            <p:nvPr/>
          </p:nvCxnSpPr>
          <p:spPr>
            <a:xfrm flipV="1">
              <a:off x="457200" y="1648678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1566111" y="1704474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H="1" flipV="1">
              <a:off x="1016669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H="1" flipV="1">
              <a:off x="2119564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5715000" y="4696678"/>
            <a:ext cx="1929063" cy="1551722"/>
            <a:chOff x="457200" y="561474"/>
            <a:chExt cx="1929063" cy="1551722"/>
          </a:xfrm>
        </p:grpSpPr>
        <p:sp>
          <p:nvSpPr>
            <p:cNvPr id="94" name="Oval 93"/>
            <p:cNvSpPr/>
            <p:nvPr/>
          </p:nvSpPr>
          <p:spPr>
            <a:xfrm>
              <a:off x="1223211" y="561474"/>
              <a:ext cx="6858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\/</a:t>
              </a:r>
            </a:p>
          </p:txBody>
        </p:sp>
        <p:sp>
          <p:nvSpPr>
            <p:cNvPr id="95" name="Oval 94"/>
            <p:cNvSpPr/>
            <p:nvPr/>
          </p:nvSpPr>
          <p:spPr>
            <a:xfrm>
              <a:off x="749968" y="1323474"/>
              <a:ext cx="5334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1828800" y="1373606"/>
              <a:ext cx="533400" cy="33086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\/</a:t>
              </a:r>
            </a:p>
          </p:txBody>
        </p:sp>
        <p:cxnSp>
          <p:nvCxnSpPr>
            <p:cNvPr id="97" name="Straight Arrow Connector 96"/>
            <p:cNvCxnSpPr>
              <a:stCxn id="95" idx="0"/>
            </p:cNvCxnSpPr>
            <p:nvPr/>
          </p:nvCxnSpPr>
          <p:spPr>
            <a:xfrm flipV="1">
              <a:off x="1016668" y="942474"/>
              <a:ext cx="431132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>
              <a:stCxn id="96" idx="0"/>
              <a:endCxn id="94" idx="4"/>
            </p:cNvCxnSpPr>
            <p:nvPr/>
          </p:nvCxnSpPr>
          <p:spPr>
            <a:xfrm flipH="1" flipV="1">
              <a:off x="1566111" y="942474"/>
              <a:ext cx="529389" cy="4311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>
              <a:endCxn id="95" idx="3"/>
            </p:cNvCxnSpPr>
            <p:nvPr/>
          </p:nvCxnSpPr>
          <p:spPr>
            <a:xfrm flipV="1">
              <a:off x="457200" y="1648678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1566111" y="1704474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H="1" flipV="1">
              <a:off x="1016669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flipH="1" flipV="1">
              <a:off x="2119564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extBox 102"/>
          <p:cNvSpPr txBox="1"/>
          <p:nvPr/>
        </p:nvSpPr>
        <p:spPr>
          <a:xfrm>
            <a:off x="7848600" y="188730"/>
            <a:ext cx="83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IMPLY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541168" y="942474"/>
            <a:ext cx="164432" cy="1905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6248400" y="1143000"/>
            <a:ext cx="164432" cy="1905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088605" y="1704474"/>
            <a:ext cx="164432" cy="1905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6834715" y="1894974"/>
            <a:ext cx="164432" cy="1905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6541168" y="2961774"/>
            <a:ext cx="164432" cy="1905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6248400" y="3162300"/>
            <a:ext cx="164432" cy="1905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248400" y="228600"/>
            <a:ext cx="1395663" cy="9294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ounded Rectangle 108"/>
          <p:cNvSpPr/>
          <p:nvPr/>
        </p:nvSpPr>
        <p:spPr>
          <a:xfrm>
            <a:off x="6922169" y="1277854"/>
            <a:ext cx="1078832" cy="6171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8001001" y="1093188"/>
            <a:ext cx="83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IMPLY</a:t>
            </a:r>
            <a:endParaRPr lang="en-US" dirty="0"/>
          </a:p>
        </p:txBody>
      </p:sp>
      <p:sp>
        <p:nvSpPr>
          <p:cNvPr id="111" name="Rounded Rectangle 110"/>
          <p:cNvSpPr/>
          <p:nvPr/>
        </p:nvSpPr>
        <p:spPr>
          <a:xfrm>
            <a:off x="5276567" y="1098094"/>
            <a:ext cx="1395663" cy="9294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5240859" y="584220"/>
            <a:ext cx="83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NAND</a:t>
            </a:r>
            <a:endParaRPr lang="en-US" dirty="0"/>
          </a:p>
        </p:txBody>
      </p:sp>
      <p:sp>
        <p:nvSpPr>
          <p:cNvPr id="113" name="Rounded Rectangle 112"/>
          <p:cNvSpPr/>
          <p:nvPr/>
        </p:nvSpPr>
        <p:spPr>
          <a:xfrm>
            <a:off x="6301315" y="2232860"/>
            <a:ext cx="1395663" cy="9294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ounded Rectangle 113"/>
          <p:cNvSpPr/>
          <p:nvPr/>
        </p:nvSpPr>
        <p:spPr>
          <a:xfrm>
            <a:off x="5300568" y="3129564"/>
            <a:ext cx="1395663" cy="9294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7788233" y="2384246"/>
            <a:ext cx="83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IMPLY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5240859" y="2564425"/>
            <a:ext cx="83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47800" y="4038532"/>
            <a:ext cx="489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X</a:t>
            </a:r>
            <a:endParaRPr lang="en-US" sz="2000" b="1" dirty="0"/>
          </a:p>
        </p:txBody>
      </p:sp>
      <p:sp>
        <p:nvSpPr>
          <p:cNvPr id="117" name="TextBox 116"/>
          <p:cNvSpPr txBox="1"/>
          <p:nvPr/>
        </p:nvSpPr>
        <p:spPr>
          <a:xfrm>
            <a:off x="2197334" y="4059004"/>
            <a:ext cx="489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Y</a:t>
            </a:r>
            <a:endParaRPr lang="en-US" sz="2000" b="1" dirty="0"/>
          </a:p>
        </p:txBody>
      </p:sp>
      <p:sp>
        <p:nvSpPr>
          <p:cNvPr id="118" name="Oval 117"/>
          <p:cNvSpPr/>
          <p:nvPr/>
        </p:nvSpPr>
        <p:spPr>
          <a:xfrm>
            <a:off x="7084595" y="3184710"/>
            <a:ext cx="164432" cy="1905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7918935" y="3045162"/>
            <a:ext cx="83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</a:t>
            </a:r>
            <a:endParaRPr lang="en-US" dirty="0"/>
          </a:p>
        </p:txBody>
      </p:sp>
      <p:cxnSp>
        <p:nvCxnSpPr>
          <p:cNvPr id="17" name="Straight Arrow Connector 16"/>
          <p:cNvCxnSpPr>
            <a:endCxn id="118" idx="6"/>
          </p:cNvCxnSpPr>
          <p:nvPr/>
        </p:nvCxnSpPr>
        <p:spPr>
          <a:xfrm flipH="1">
            <a:off x="7249027" y="3257550"/>
            <a:ext cx="539206" cy="224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/>
          <p:cNvSpPr/>
          <p:nvPr/>
        </p:nvSpPr>
        <p:spPr>
          <a:xfrm>
            <a:off x="7017193" y="3736140"/>
            <a:ext cx="164432" cy="1905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6705600" y="4114016"/>
            <a:ext cx="489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X</a:t>
            </a:r>
            <a:endParaRPr lang="en-US" sz="2000" b="1" dirty="0"/>
          </a:p>
        </p:txBody>
      </p:sp>
      <p:sp>
        <p:nvSpPr>
          <p:cNvPr id="122" name="TextBox 121"/>
          <p:cNvSpPr txBox="1"/>
          <p:nvPr/>
        </p:nvSpPr>
        <p:spPr>
          <a:xfrm>
            <a:off x="7503141" y="4114800"/>
            <a:ext cx="489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Y’</a:t>
            </a:r>
            <a:endParaRPr lang="en-US" sz="2400" b="1" dirty="0"/>
          </a:p>
        </p:txBody>
      </p:sp>
      <p:sp>
        <p:nvSpPr>
          <p:cNvPr id="123" name="TextBox 122"/>
          <p:cNvSpPr txBox="1"/>
          <p:nvPr/>
        </p:nvSpPr>
        <p:spPr>
          <a:xfrm>
            <a:off x="152400" y="6208818"/>
            <a:ext cx="489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X</a:t>
            </a:r>
            <a:endParaRPr lang="en-US" sz="2000" b="1" dirty="0"/>
          </a:p>
        </p:txBody>
      </p:sp>
      <p:sp>
        <p:nvSpPr>
          <p:cNvPr id="124" name="TextBox 123"/>
          <p:cNvSpPr txBox="1"/>
          <p:nvPr/>
        </p:nvSpPr>
        <p:spPr>
          <a:xfrm>
            <a:off x="1016669" y="6229290"/>
            <a:ext cx="489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Y</a:t>
            </a:r>
            <a:endParaRPr lang="en-US" sz="2000" b="1" dirty="0"/>
          </a:p>
        </p:txBody>
      </p:sp>
      <p:sp>
        <p:nvSpPr>
          <p:cNvPr id="125" name="TextBox 124"/>
          <p:cNvSpPr txBox="1"/>
          <p:nvPr/>
        </p:nvSpPr>
        <p:spPr>
          <a:xfrm>
            <a:off x="1584203" y="6249649"/>
            <a:ext cx="489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Z</a:t>
            </a:r>
            <a:endParaRPr lang="en-US" sz="2000" b="1" dirty="0"/>
          </a:p>
        </p:txBody>
      </p:sp>
      <p:sp>
        <p:nvSpPr>
          <p:cNvPr id="126" name="TextBox 125"/>
          <p:cNvSpPr txBox="1"/>
          <p:nvPr/>
        </p:nvSpPr>
        <p:spPr>
          <a:xfrm>
            <a:off x="2380008" y="6249649"/>
            <a:ext cx="489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V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5293245"/>
            <a:ext cx="641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exor</a:t>
            </a:r>
            <a:endParaRPr lang="en-US" dirty="0"/>
          </a:p>
        </p:txBody>
      </p:sp>
      <p:sp>
        <p:nvSpPr>
          <p:cNvPr id="127" name="Oval 126"/>
          <p:cNvSpPr/>
          <p:nvPr/>
        </p:nvSpPr>
        <p:spPr>
          <a:xfrm>
            <a:off x="6541168" y="5095374"/>
            <a:ext cx="164432" cy="1905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6248400" y="5295900"/>
            <a:ext cx="164432" cy="1905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/>
          <p:cNvSpPr txBox="1"/>
          <p:nvPr/>
        </p:nvSpPr>
        <p:spPr>
          <a:xfrm>
            <a:off x="5485204" y="6223715"/>
            <a:ext cx="489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X</a:t>
            </a:r>
            <a:endParaRPr lang="en-US" sz="2000" b="1" dirty="0"/>
          </a:p>
        </p:txBody>
      </p:sp>
      <p:sp>
        <p:nvSpPr>
          <p:cNvPr id="130" name="TextBox 129"/>
          <p:cNvSpPr txBox="1"/>
          <p:nvPr/>
        </p:nvSpPr>
        <p:spPr>
          <a:xfrm>
            <a:off x="6328641" y="6250898"/>
            <a:ext cx="489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Y</a:t>
            </a:r>
            <a:endParaRPr lang="en-US" sz="2000" b="1" dirty="0"/>
          </a:p>
        </p:txBody>
      </p:sp>
      <p:sp>
        <p:nvSpPr>
          <p:cNvPr id="131" name="TextBox 130"/>
          <p:cNvSpPr txBox="1"/>
          <p:nvPr/>
        </p:nvSpPr>
        <p:spPr>
          <a:xfrm>
            <a:off x="6885327" y="6242713"/>
            <a:ext cx="489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Z’</a:t>
            </a:r>
            <a:endParaRPr lang="en-US" sz="2000" b="1" dirty="0"/>
          </a:p>
        </p:txBody>
      </p:sp>
      <p:sp>
        <p:nvSpPr>
          <p:cNvPr id="132" name="TextBox 131"/>
          <p:cNvSpPr txBox="1"/>
          <p:nvPr/>
        </p:nvSpPr>
        <p:spPr>
          <a:xfrm>
            <a:off x="7620000" y="6250898"/>
            <a:ext cx="489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V</a:t>
            </a:r>
            <a:endParaRPr lang="en-US" sz="2000" b="1" dirty="0"/>
          </a:p>
        </p:txBody>
      </p:sp>
      <p:sp>
        <p:nvSpPr>
          <p:cNvPr id="133" name="Oval 132"/>
          <p:cNvSpPr/>
          <p:nvPr/>
        </p:nvSpPr>
        <p:spPr>
          <a:xfrm>
            <a:off x="7087377" y="5797743"/>
            <a:ext cx="164432" cy="1905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1265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57200" y="561474"/>
            <a:ext cx="1929063" cy="1551722"/>
            <a:chOff x="457200" y="561474"/>
            <a:chExt cx="1929063" cy="1551722"/>
          </a:xfrm>
        </p:grpSpPr>
        <p:sp>
          <p:nvSpPr>
            <p:cNvPr id="4" name="Oval 3"/>
            <p:cNvSpPr/>
            <p:nvPr/>
          </p:nvSpPr>
          <p:spPr>
            <a:xfrm>
              <a:off x="1223211" y="561474"/>
              <a:ext cx="6858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749968" y="1323474"/>
              <a:ext cx="5334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828800" y="1373606"/>
              <a:ext cx="533400" cy="33086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\/</a:t>
              </a:r>
              <a:endPara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8" name="Straight Arrow Connector 7"/>
            <p:cNvCxnSpPr>
              <a:stCxn id="5" idx="0"/>
            </p:cNvCxnSpPr>
            <p:nvPr/>
          </p:nvCxnSpPr>
          <p:spPr>
            <a:xfrm flipV="1">
              <a:off x="1016668" y="942474"/>
              <a:ext cx="431132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6" idx="0"/>
              <a:endCxn id="4" idx="4"/>
            </p:cNvCxnSpPr>
            <p:nvPr/>
          </p:nvCxnSpPr>
          <p:spPr>
            <a:xfrm flipH="1" flipV="1">
              <a:off x="1566111" y="942474"/>
              <a:ext cx="529389" cy="4311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5" idx="3"/>
            </p:cNvCxnSpPr>
            <p:nvPr/>
          </p:nvCxnSpPr>
          <p:spPr>
            <a:xfrm flipV="1">
              <a:off x="457200" y="1648678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1566111" y="1704474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1016669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2119564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57200" y="2563078"/>
            <a:ext cx="1929063" cy="1551722"/>
            <a:chOff x="457200" y="561474"/>
            <a:chExt cx="1929063" cy="1551722"/>
          </a:xfrm>
        </p:grpSpPr>
        <p:sp>
          <p:nvSpPr>
            <p:cNvPr id="22" name="Oval 21"/>
            <p:cNvSpPr/>
            <p:nvPr/>
          </p:nvSpPr>
          <p:spPr>
            <a:xfrm>
              <a:off x="1223211" y="561474"/>
              <a:ext cx="6858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49968" y="1323474"/>
              <a:ext cx="5334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828800" y="1373606"/>
              <a:ext cx="533400" cy="33086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endPara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5" name="Straight Arrow Connector 24"/>
            <p:cNvCxnSpPr>
              <a:stCxn id="23" idx="0"/>
            </p:cNvCxnSpPr>
            <p:nvPr/>
          </p:nvCxnSpPr>
          <p:spPr>
            <a:xfrm flipV="1">
              <a:off x="1016668" y="942474"/>
              <a:ext cx="431132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4" idx="0"/>
              <a:endCxn id="22" idx="4"/>
            </p:cNvCxnSpPr>
            <p:nvPr/>
          </p:nvCxnSpPr>
          <p:spPr>
            <a:xfrm flipH="1" flipV="1">
              <a:off x="1566111" y="942474"/>
              <a:ext cx="529389" cy="4311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23" idx="3"/>
            </p:cNvCxnSpPr>
            <p:nvPr/>
          </p:nvCxnSpPr>
          <p:spPr>
            <a:xfrm flipV="1">
              <a:off x="457200" y="1648678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1566111" y="1704474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1016669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2119564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457200" y="4696678"/>
            <a:ext cx="1929063" cy="1551722"/>
            <a:chOff x="457200" y="561474"/>
            <a:chExt cx="1929063" cy="1551722"/>
          </a:xfrm>
        </p:grpSpPr>
        <p:sp>
          <p:nvSpPr>
            <p:cNvPr id="32" name="Oval 31"/>
            <p:cNvSpPr/>
            <p:nvPr/>
          </p:nvSpPr>
          <p:spPr>
            <a:xfrm>
              <a:off x="1223211" y="561474"/>
              <a:ext cx="6858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749968" y="1323474"/>
              <a:ext cx="5334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828800" y="1373606"/>
              <a:ext cx="533400" cy="33086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5" name="Straight Arrow Connector 34"/>
            <p:cNvCxnSpPr>
              <a:stCxn id="33" idx="0"/>
            </p:cNvCxnSpPr>
            <p:nvPr/>
          </p:nvCxnSpPr>
          <p:spPr>
            <a:xfrm flipV="1">
              <a:off x="1016668" y="942474"/>
              <a:ext cx="431132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4" idx="0"/>
              <a:endCxn id="32" idx="4"/>
            </p:cNvCxnSpPr>
            <p:nvPr/>
          </p:nvCxnSpPr>
          <p:spPr>
            <a:xfrm flipH="1" flipV="1">
              <a:off x="1566111" y="942474"/>
              <a:ext cx="529389" cy="4311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endCxn id="33" idx="3"/>
            </p:cNvCxnSpPr>
            <p:nvPr/>
          </p:nvCxnSpPr>
          <p:spPr>
            <a:xfrm flipV="1">
              <a:off x="457200" y="1648678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1566111" y="1704474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1016669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2119564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ight Arrow 1"/>
          <p:cNvSpPr/>
          <p:nvPr/>
        </p:nvSpPr>
        <p:spPr>
          <a:xfrm>
            <a:off x="3322721" y="1303423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3322721" y="3269282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3200400" y="5328037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5919537" y="533400"/>
            <a:ext cx="1929063" cy="1551722"/>
            <a:chOff x="457200" y="561474"/>
            <a:chExt cx="1929063" cy="1551722"/>
          </a:xfrm>
        </p:grpSpPr>
        <p:sp>
          <p:nvSpPr>
            <p:cNvPr id="44" name="Oval 43"/>
            <p:cNvSpPr/>
            <p:nvPr/>
          </p:nvSpPr>
          <p:spPr>
            <a:xfrm>
              <a:off x="1223211" y="561474"/>
              <a:ext cx="6858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749968" y="1323474"/>
              <a:ext cx="5334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1828800" y="1373606"/>
              <a:ext cx="533400" cy="33086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\/</a:t>
              </a:r>
              <a:endPara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7" name="Straight Arrow Connector 46"/>
            <p:cNvCxnSpPr>
              <a:stCxn id="45" idx="0"/>
            </p:cNvCxnSpPr>
            <p:nvPr/>
          </p:nvCxnSpPr>
          <p:spPr>
            <a:xfrm flipV="1">
              <a:off x="1016668" y="942474"/>
              <a:ext cx="431132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6" idx="0"/>
              <a:endCxn id="44" idx="4"/>
            </p:cNvCxnSpPr>
            <p:nvPr/>
          </p:nvCxnSpPr>
          <p:spPr>
            <a:xfrm flipH="1" flipV="1">
              <a:off x="1566111" y="942474"/>
              <a:ext cx="529389" cy="4311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endCxn id="45" idx="3"/>
            </p:cNvCxnSpPr>
            <p:nvPr/>
          </p:nvCxnSpPr>
          <p:spPr>
            <a:xfrm flipV="1">
              <a:off x="457200" y="1648678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1566111" y="1704474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 flipV="1">
              <a:off x="1016669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 flipV="1">
              <a:off x="2119564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919537" y="2535004"/>
            <a:ext cx="1929063" cy="1551722"/>
            <a:chOff x="457200" y="561474"/>
            <a:chExt cx="1929063" cy="1551722"/>
          </a:xfrm>
        </p:grpSpPr>
        <p:sp>
          <p:nvSpPr>
            <p:cNvPr id="54" name="Oval 53"/>
            <p:cNvSpPr/>
            <p:nvPr/>
          </p:nvSpPr>
          <p:spPr>
            <a:xfrm>
              <a:off x="1223211" y="561474"/>
              <a:ext cx="6858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749968" y="1323474"/>
              <a:ext cx="5334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828800" y="1373606"/>
              <a:ext cx="533400" cy="33086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endPara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Straight Arrow Connector 56"/>
            <p:cNvCxnSpPr>
              <a:stCxn id="55" idx="0"/>
            </p:cNvCxnSpPr>
            <p:nvPr/>
          </p:nvCxnSpPr>
          <p:spPr>
            <a:xfrm flipV="1">
              <a:off x="1016668" y="942474"/>
              <a:ext cx="431132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56" idx="0"/>
              <a:endCxn id="54" idx="4"/>
            </p:cNvCxnSpPr>
            <p:nvPr/>
          </p:nvCxnSpPr>
          <p:spPr>
            <a:xfrm flipH="1" flipV="1">
              <a:off x="1566111" y="942474"/>
              <a:ext cx="529389" cy="4311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endCxn id="55" idx="3"/>
            </p:cNvCxnSpPr>
            <p:nvPr/>
          </p:nvCxnSpPr>
          <p:spPr>
            <a:xfrm flipV="1">
              <a:off x="457200" y="1648678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1566111" y="1704474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 flipV="1">
              <a:off x="1016669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H="1" flipV="1">
              <a:off x="2119564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5919537" y="4668604"/>
            <a:ext cx="1929063" cy="1551722"/>
            <a:chOff x="457200" y="561474"/>
            <a:chExt cx="1929063" cy="1551722"/>
          </a:xfrm>
        </p:grpSpPr>
        <p:sp>
          <p:nvSpPr>
            <p:cNvPr id="64" name="Oval 63"/>
            <p:cNvSpPr/>
            <p:nvPr/>
          </p:nvSpPr>
          <p:spPr>
            <a:xfrm>
              <a:off x="1223211" y="561474"/>
              <a:ext cx="6858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749968" y="1323474"/>
              <a:ext cx="5334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8800" y="1373606"/>
              <a:ext cx="533400" cy="33086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7" name="Straight Arrow Connector 66"/>
            <p:cNvCxnSpPr>
              <a:stCxn id="65" idx="0"/>
            </p:cNvCxnSpPr>
            <p:nvPr/>
          </p:nvCxnSpPr>
          <p:spPr>
            <a:xfrm flipV="1">
              <a:off x="1016668" y="942474"/>
              <a:ext cx="431132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66" idx="0"/>
              <a:endCxn id="64" idx="4"/>
            </p:cNvCxnSpPr>
            <p:nvPr/>
          </p:nvCxnSpPr>
          <p:spPr>
            <a:xfrm flipH="1" flipV="1">
              <a:off x="1566111" y="942474"/>
              <a:ext cx="529389" cy="4311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65" idx="3"/>
            </p:cNvCxnSpPr>
            <p:nvPr/>
          </p:nvCxnSpPr>
          <p:spPr>
            <a:xfrm flipV="1">
              <a:off x="457200" y="1648678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V="1">
              <a:off x="1566111" y="1704474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1016669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 flipV="1">
              <a:off x="2119564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1751552" y="228600"/>
            <a:ext cx="83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exor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57600" y="228600"/>
            <a:ext cx="1828800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complete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44522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57200" y="561474"/>
            <a:ext cx="1929063" cy="1551722"/>
            <a:chOff x="457200" y="561474"/>
            <a:chExt cx="1929063" cy="1551722"/>
          </a:xfrm>
        </p:grpSpPr>
        <p:sp>
          <p:nvSpPr>
            <p:cNvPr id="4" name="Oval 3"/>
            <p:cNvSpPr/>
            <p:nvPr/>
          </p:nvSpPr>
          <p:spPr>
            <a:xfrm>
              <a:off x="1223211" y="561474"/>
              <a:ext cx="6858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749968" y="1323474"/>
              <a:ext cx="5334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828800" y="1373606"/>
              <a:ext cx="533400" cy="33086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\/</a:t>
              </a:r>
              <a:endPara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8" name="Straight Arrow Connector 7"/>
            <p:cNvCxnSpPr>
              <a:stCxn id="5" idx="0"/>
            </p:cNvCxnSpPr>
            <p:nvPr/>
          </p:nvCxnSpPr>
          <p:spPr>
            <a:xfrm flipV="1">
              <a:off x="1016668" y="942474"/>
              <a:ext cx="431132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6" idx="0"/>
              <a:endCxn id="4" idx="4"/>
            </p:cNvCxnSpPr>
            <p:nvPr/>
          </p:nvCxnSpPr>
          <p:spPr>
            <a:xfrm flipH="1" flipV="1">
              <a:off x="1566111" y="942474"/>
              <a:ext cx="529389" cy="4311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endCxn id="5" idx="3"/>
            </p:cNvCxnSpPr>
            <p:nvPr/>
          </p:nvCxnSpPr>
          <p:spPr>
            <a:xfrm flipV="1">
              <a:off x="457200" y="1648678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1566111" y="1704474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1016669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2119564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57200" y="2563078"/>
            <a:ext cx="1929063" cy="1551722"/>
            <a:chOff x="457200" y="561474"/>
            <a:chExt cx="1929063" cy="1551722"/>
          </a:xfrm>
        </p:grpSpPr>
        <p:sp>
          <p:nvSpPr>
            <p:cNvPr id="22" name="Oval 21"/>
            <p:cNvSpPr/>
            <p:nvPr/>
          </p:nvSpPr>
          <p:spPr>
            <a:xfrm>
              <a:off x="1223211" y="561474"/>
              <a:ext cx="6858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49968" y="1323474"/>
              <a:ext cx="5334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828800" y="1373606"/>
              <a:ext cx="533400" cy="33086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endPara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5" name="Straight Arrow Connector 24"/>
            <p:cNvCxnSpPr>
              <a:stCxn id="23" idx="0"/>
            </p:cNvCxnSpPr>
            <p:nvPr/>
          </p:nvCxnSpPr>
          <p:spPr>
            <a:xfrm flipV="1">
              <a:off x="1016668" y="942474"/>
              <a:ext cx="431132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4" idx="0"/>
              <a:endCxn id="22" idx="4"/>
            </p:cNvCxnSpPr>
            <p:nvPr/>
          </p:nvCxnSpPr>
          <p:spPr>
            <a:xfrm flipH="1" flipV="1">
              <a:off x="1566111" y="942474"/>
              <a:ext cx="529389" cy="4311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23" idx="3"/>
            </p:cNvCxnSpPr>
            <p:nvPr/>
          </p:nvCxnSpPr>
          <p:spPr>
            <a:xfrm flipV="1">
              <a:off x="457200" y="1648678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1566111" y="1704474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1016669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2119564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457200" y="4696678"/>
            <a:ext cx="1929063" cy="1551722"/>
            <a:chOff x="457200" y="561474"/>
            <a:chExt cx="1929063" cy="1551722"/>
          </a:xfrm>
        </p:grpSpPr>
        <p:sp>
          <p:nvSpPr>
            <p:cNvPr id="32" name="Oval 31"/>
            <p:cNvSpPr/>
            <p:nvPr/>
          </p:nvSpPr>
          <p:spPr>
            <a:xfrm>
              <a:off x="1223211" y="561474"/>
              <a:ext cx="6858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749968" y="1323474"/>
              <a:ext cx="5334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1828800" y="1373606"/>
              <a:ext cx="533400" cy="33086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5" name="Straight Arrow Connector 34"/>
            <p:cNvCxnSpPr>
              <a:stCxn id="33" idx="0"/>
            </p:cNvCxnSpPr>
            <p:nvPr/>
          </p:nvCxnSpPr>
          <p:spPr>
            <a:xfrm flipV="1">
              <a:off x="1016668" y="942474"/>
              <a:ext cx="431132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4" idx="0"/>
              <a:endCxn id="32" idx="4"/>
            </p:cNvCxnSpPr>
            <p:nvPr/>
          </p:nvCxnSpPr>
          <p:spPr>
            <a:xfrm flipH="1" flipV="1">
              <a:off x="1566111" y="942474"/>
              <a:ext cx="529389" cy="4311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endCxn id="33" idx="3"/>
            </p:cNvCxnSpPr>
            <p:nvPr/>
          </p:nvCxnSpPr>
          <p:spPr>
            <a:xfrm flipV="1">
              <a:off x="457200" y="1648678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1566111" y="1704474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 flipV="1">
              <a:off x="1016669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2119564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ight Arrow 1"/>
          <p:cNvSpPr/>
          <p:nvPr/>
        </p:nvSpPr>
        <p:spPr>
          <a:xfrm>
            <a:off x="3322721" y="1303423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>
            <a:off x="3322721" y="3269282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/>
          <p:cNvSpPr/>
          <p:nvPr/>
        </p:nvSpPr>
        <p:spPr>
          <a:xfrm>
            <a:off x="3200400" y="5328037"/>
            <a:ext cx="11430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5919537" y="533400"/>
            <a:ext cx="1929063" cy="1551722"/>
            <a:chOff x="457200" y="561474"/>
            <a:chExt cx="1929063" cy="1551722"/>
          </a:xfrm>
        </p:grpSpPr>
        <p:sp>
          <p:nvSpPr>
            <p:cNvPr id="44" name="Oval 43"/>
            <p:cNvSpPr/>
            <p:nvPr/>
          </p:nvSpPr>
          <p:spPr>
            <a:xfrm>
              <a:off x="1223211" y="561474"/>
              <a:ext cx="6858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749968" y="1323474"/>
              <a:ext cx="5334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1828800" y="1373606"/>
              <a:ext cx="533400" cy="33086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\/</a:t>
              </a:r>
              <a:endPara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7" name="Straight Arrow Connector 46"/>
            <p:cNvCxnSpPr>
              <a:stCxn id="45" idx="0"/>
            </p:cNvCxnSpPr>
            <p:nvPr/>
          </p:nvCxnSpPr>
          <p:spPr>
            <a:xfrm flipV="1">
              <a:off x="1016668" y="942474"/>
              <a:ext cx="431132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6" idx="0"/>
              <a:endCxn id="44" idx="4"/>
            </p:cNvCxnSpPr>
            <p:nvPr/>
          </p:nvCxnSpPr>
          <p:spPr>
            <a:xfrm flipH="1" flipV="1">
              <a:off x="1566111" y="942474"/>
              <a:ext cx="529389" cy="4311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endCxn id="45" idx="3"/>
            </p:cNvCxnSpPr>
            <p:nvPr/>
          </p:nvCxnSpPr>
          <p:spPr>
            <a:xfrm flipV="1">
              <a:off x="457200" y="1648678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1566111" y="1704474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H="1" flipV="1">
              <a:off x="1016669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 flipV="1">
              <a:off x="2119564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919537" y="2535004"/>
            <a:ext cx="1929063" cy="1551722"/>
            <a:chOff x="457200" y="561474"/>
            <a:chExt cx="1929063" cy="1551722"/>
          </a:xfrm>
        </p:grpSpPr>
        <p:sp>
          <p:nvSpPr>
            <p:cNvPr id="54" name="Oval 53"/>
            <p:cNvSpPr/>
            <p:nvPr/>
          </p:nvSpPr>
          <p:spPr>
            <a:xfrm>
              <a:off x="1223211" y="561474"/>
              <a:ext cx="6858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749968" y="1323474"/>
              <a:ext cx="5334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828800" y="1373606"/>
              <a:ext cx="533400" cy="33086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endPara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7" name="Straight Arrow Connector 56"/>
            <p:cNvCxnSpPr>
              <a:stCxn id="55" idx="0"/>
            </p:cNvCxnSpPr>
            <p:nvPr/>
          </p:nvCxnSpPr>
          <p:spPr>
            <a:xfrm flipV="1">
              <a:off x="1016668" y="942474"/>
              <a:ext cx="431132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56" idx="0"/>
              <a:endCxn id="54" idx="4"/>
            </p:cNvCxnSpPr>
            <p:nvPr/>
          </p:nvCxnSpPr>
          <p:spPr>
            <a:xfrm flipH="1" flipV="1">
              <a:off x="1566111" y="942474"/>
              <a:ext cx="529389" cy="4311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endCxn id="55" idx="3"/>
            </p:cNvCxnSpPr>
            <p:nvPr/>
          </p:nvCxnSpPr>
          <p:spPr>
            <a:xfrm flipV="1">
              <a:off x="457200" y="1648678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1566111" y="1704474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 flipV="1">
              <a:off x="1016669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H="1" flipV="1">
              <a:off x="2119564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5919537" y="4668604"/>
            <a:ext cx="1929063" cy="1551722"/>
            <a:chOff x="457200" y="561474"/>
            <a:chExt cx="1929063" cy="1551722"/>
          </a:xfrm>
        </p:grpSpPr>
        <p:sp>
          <p:nvSpPr>
            <p:cNvPr id="64" name="Oval 63"/>
            <p:cNvSpPr/>
            <p:nvPr/>
          </p:nvSpPr>
          <p:spPr>
            <a:xfrm>
              <a:off x="1223211" y="561474"/>
              <a:ext cx="6858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749968" y="1323474"/>
              <a:ext cx="5334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1828800" y="1373606"/>
              <a:ext cx="533400" cy="33086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7" name="Straight Arrow Connector 66"/>
            <p:cNvCxnSpPr>
              <a:stCxn id="65" idx="0"/>
            </p:cNvCxnSpPr>
            <p:nvPr/>
          </p:nvCxnSpPr>
          <p:spPr>
            <a:xfrm flipV="1">
              <a:off x="1016668" y="942474"/>
              <a:ext cx="431132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>
              <a:stCxn id="66" idx="0"/>
              <a:endCxn id="64" idx="4"/>
            </p:cNvCxnSpPr>
            <p:nvPr/>
          </p:nvCxnSpPr>
          <p:spPr>
            <a:xfrm flipH="1" flipV="1">
              <a:off x="1566111" y="942474"/>
              <a:ext cx="529389" cy="4311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endCxn id="65" idx="3"/>
            </p:cNvCxnSpPr>
            <p:nvPr/>
          </p:nvCxnSpPr>
          <p:spPr>
            <a:xfrm flipV="1">
              <a:off x="457200" y="1648678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V="1">
              <a:off x="1566111" y="1704474"/>
              <a:ext cx="370883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 flipV="1">
              <a:off x="1016669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 flipV="1">
              <a:off x="2119564" y="1704474"/>
              <a:ext cx="266699" cy="4087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1751552" y="228600"/>
            <a:ext cx="839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exor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57600" y="228600"/>
            <a:ext cx="1828800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complete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36511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10000" y="304800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2971800" y="1236518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6825343" y="1046018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1752600" y="2133600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3929743" y="2095500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5910943" y="1905000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7652657" y="1921823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7195457" y="2497282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53400" y="2514600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5410200" y="2649682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6368143" y="2667000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29000" y="2802082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4386943" y="2819400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>
          <a:xfrm>
            <a:off x="1143000" y="2954482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val 17"/>
          <p:cNvSpPr/>
          <p:nvPr/>
        </p:nvSpPr>
        <p:spPr>
          <a:xfrm>
            <a:off x="2100943" y="2971800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Straight Arrow Connector 21"/>
          <p:cNvCxnSpPr>
            <a:stCxn id="5" idx="0"/>
            <a:endCxn id="4" idx="3"/>
          </p:cNvCxnSpPr>
          <p:nvPr/>
        </p:nvCxnSpPr>
        <p:spPr>
          <a:xfrm flipV="1">
            <a:off x="3200400" y="630004"/>
            <a:ext cx="676555" cy="6065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2"/>
            <a:endCxn id="4" idx="5"/>
          </p:cNvCxnSpPr>
          <p:nvPr/>
        </p:nvCxnSpPr>
        <p:spPr>
          <a:xfrm flipH="1" flipV="1">
            <a:off x="4200245" y="630004"/>
            <a:ext cx="2625098" cy="6065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7"/>
            <a:endCxn id="5" idx="3"/>
          </p:cNvCxnSpPr>
          <p:nvPr/>
        </p:nvCxnSpPr>
        <p:spPr>
          <a:xfrm flipV="1">
            <a:off x="2142845" y="1561722"/>
            <a:ext cx="895910" cy="6276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8" idx="1"/>
            <a:endCxn id="5" idx="5"/>
          </p:cNvCxnSpPr>
          <p:nvPr/>
        </p:nvCxnSpPr>
        <p:spPr>
          <a:xfrm flipH="1" flipV="1">
            <a:off x="3362045" y="1561722"/>
            <a:ext cx="634653" cy="5895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9" idx="0"/>
            <a:endCxn id="6" idx="3"/>
          </p:cNvCxnSpPr>
          <p:nvPr/>
        </p:nvCxnSpPr>
        <p:spPr>
          <a:xfrm flipV="1">
            <a:off x="6139543" y="1371222"/>
            <a:ext cx="752755" cy="5337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0" idx="1"/>
            <a:endCxn id="6" idx="4"/>
          </p:cNvCxnSpPr>
          <p:nvPr/>
        </p:nvCxnSpPr>
        <p:spPr>
          <a:xfrm flipH="1" flipV="1">
            <a:off x="7053943" y="1427018"/>
            <a:ext cx="665669" cy="5506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7" idx="0"/>
            <a:endCxn id="7" idx="3"/>
          </p:cNvCxnSpPr>
          <p:nvPr/>
        </p:nvCxnSpPr>
        <p:spPr>
          <a:xfrm flipV="1">
            <a:off x="1371600" y="2458804"/>
            <a:ext cx="447955" cy="4956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8" idx="0"/>
            <a:endCxn id="7" idx="5"/>
          </p:cNvCxnSpPr>
          <p:nvPr/>
        </p:nvCxnSpPr>
        <p:spPr>
          <a:xfrm flipH="1" flipV="1">
            <a:off x="2142845" y="2458804"/>
            <a:ext cx="186698" cy="5129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5" idx="0"/>
            <a:endCxn id="8" idx="3"/>
          </p:cNvCxnSpPr>
          <p:nvPr/>
        </p:nvCxnSpPr>
        <p:spPr>
          <a:xfrm flipV="1">
            <a:off x="3657600" y="2420704"/>
            <a:ext cx="339098" cy="3813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6" idx="0"/>
            <a:endCxn id="8" idx="5"/>
          </p:cNvCxnSpPr>
          <p:nvPr/>
        </p:nvCxnSpPr>
        <p:spPr>
          <a:xfrm flipH="1" flipV="1">
            <a:off x="4319988" y="2420704"/>
            <a:ext cx="295555" cy="3986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3" idx="0"/>
            <a:endCxn id="9" idx="3"/>
          </p:cNvCxnSpPr>
          <p:nvPr/>
        </p:nvCxnSpPr>
        <p:spPr>
          <a:xfrm flipV="1">
            <a:off x="5638800" y="2230204"/>
            <a:ext cx="339098" cy="4194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4" idx="0"/>
            <a:endCxn id="9" idx="5"/>
          </p:cNvCxnSpPr>
          <p:nvPr/>
        </p:nvCxnSpPr>
        <p:spPr>
          <a:xfrm flipH="1" flipV="1">
            <a:off x="6301188" y="2230204"/>
            <a:ext cx="295555" cy="4367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1" idx="0"/>
            <a:endCxn id="10" idx="3"/>
          </p:cNvCxnSpPr>
          <p:nvPr/>
        </p:nvCxnSpPr>
        <p:spPr>
          <a:xfrm flipV="1">
            <a:off x="7424057" y="2247027"/>
            <a:ext cx="295555" cy="2502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2" idx="0"/>
            <a:endCxn id="10" idx="5"/>
          </p:cNvCxnSpPr>
          <p:nvPr/>
        </p:nvCxnSpPr>
        <p:spPr>
          <a:xfrm flipH="1" flipV="1">
            <a:off x="8042902" y="2247027"/>
            <a:ext cx="339098" cy="2675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17" idx="3"/>
          </p:cNvCxnSpPr>
          <p:nvPr/>
        </p:nvCxnSpPr>
        <p:spPr>
          <a:xfrm flipV="1">
            <a:off x="838200" y="3279686"/>
            <a:ext cx="371755" cy="377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18" idx="4"/>
          </p:cNvCxnSpPr>
          <p:nvPr/>
        </p:nvCxnSpPr>
        <p:spPr>
          <a:xfrm flipV="1">
            <a:off x="1819555" y="3352800"/>
            <a:ext cx="509988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17" idx="4"/>
          </p:cNvCxnSpPr>
          <p:nvPr/>
        </p:nvCxnSpPr>
        <p:spPr>
          <a:xfrm flipH="1" flipV="1">
            <a:off x="1371600" y="3335482"/>
            <a:ext cx="228600" cy="5507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15" idx="3"/>
          </p:cNvCxnSpPr>
          <p:nvPr/>
        </p:nvCxnSpPr>
        <p:spPr>
          <a:xfrm flipV="1">
            <a:off x="3200400" y="3127286"/>
            <a:ext cx="295555" cy="530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 flipV="1">
            <a:off x="2422071" y="3335482"/>
            <a:ext cx="337457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endCxn id="15" idx="4"/>
          </p:cNvCxnSpPr>
          <p:nvPr/>
        </p:nvCxnSpPr>
        <p:spPr>
          <a:xfrm flipH="1" flipV="1">
            <a:off x="3657600" y="3183082"/>
            <a:ext cx="339098" cy="6269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16" idx="4"/>
          </p:cNvCxnSpPr>
          <p:nvPr/>
        </p:nvCxnSpPr>
        <p:spPr>
          <a:xfrm flipV="1">
            <a:off x="4319988" y="3200400"/>
            <a:ext cx="295555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16" idx="5"/>
          </p:cNvCxnSpPr>
          <p:nvPr/>
        </p:nvCxnSpPr>
        <p:spPr>
          <a:xfrm flipH="1" flipV="1">
            <a:off x="4777188" y="3144604"/>
            <a:ext cx="404412" cy="7415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13" idx="3"/>
          </p:cNvCxnSpPr>
          <p:nvPr/>
        </p:nvCxnSpPr>
        <p:spPr>
          <a:xfrm flipV="1">
            <a:off x="5410200" y="2974886"/>
            <a:ext cx="66955" cy="4175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endCxn id="13" idx="4"/>
          </p:cNvCxnSpPr>
          <p:nvPr/>
        </p:nvCxnSpPr>
        <p:spPr>
          <a:xfrm flipH="1" flipV="1">
            <a:off x="5638800" y="3030682"/>
            <a:ext cx="339098" cy="4658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endCxn id="14" idx="4"/>
          </p:cNvCxnSpPr>
          <p:nvPr/>
        </p:nvCxnSpPr>
        <p:spPr>
          <a:xfrm flipV="1">
            <a:off x="6368143" y="3048000"/>
            <a:ext cx="2286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endCxn id="14" idx="5"/>
          </p:cNvCxnSpPr>
          <p:nvPr/>
        </p:nvCxnSpPr>
        <p:spPr>
          <a:xfrm flipH="1" flipV="1">
            <a:off x="6758388" y="2992204"/>
            <a:ext cx="295555" cy="5231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endCxn id="11" idx="3"/>
          </p:cNvCxnSpPr>
          <p:nvPr/>
        </p:nvCxnSpPr>
        <p:spPr>
          <a:xfrm flipV="1">
            <a:off x="7195457" y="2822486"/>
            <a:ext cx="66955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endCxn id="11" idx="5"/>
          </p:cNvCxnSpPr>
          <p:nvPr/>
        </p:nvCxnSpPr>
        <p:spPr>
          <a:xfrm flipH="1" flipV="1">
            <a:off x="7585702" y="2822486"/>
            <a:ext cx="295555" cy="530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endCxn id="12" idx="3"/>
          </p:cNvCxnSpPr>
          <p:nvPr/>
        </p:nvCxnSpPr>
        <p:spPr>
          <a:xfrm flipV="1">
            <a:off x="8042902" y="2839804"/>
            <a:ext cx="177453" cy="3986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endCxn id="12" idx="4"/>
          </p:cNvCxnSpPr>
          <p:nvPr/>
        </p:nvCxnSpPr>
        <p:spPr>
          <a:xfrm flipH="1" flipV="1">
            <a:off x="8382000" y="2895600"/>
            <a:ext cx="381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82713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10000" y="304800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2971800" y="1236518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6825343" y="1046018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1752600" y="2133600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3929743" y="2095500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5910943" y="1905000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7652657" y="1921823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10"/>
          <p:cNvSpPr/>
          <p:nvPr/>
        </p:nvSpPr>
        <p:spPr>
          <a:xfrm>
            <a:off x="7195457" y="2497282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53400" y="2514600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/>
          <p:nvPr/>
        </p:nvSpPr>
        <p:spPr>
          <a:xfrm>
            <a:off x="5410200" y="2649682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6368143" y="2667000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29000" y="2802082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>
          <a:xfrm>
            <a:off x="4386943" y="2819400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>
          <a:xfrm>
            <a:off x="1143000" y="2954482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val 17"/>
          <p:cNvSpPr/>
          <p:nvPr/>
        </p:nvSpPr>
        <p:spPr>
          <a:xfrm>
            <a:off x="2100943" y="2971800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Straight Arrow Connector 21"/>
          <p:cNvCxnSpPr>
            <a:stCxn id="5" idx="0"/>
            <a:endCxn id="4" idx="3"/>
          </p:cNvCxnSpPr>
          <p:nvPr/>
        </p:nvCxnSpPr>
        <p:spPr>
          <a:xfrm flipV="1">
            <a:off x="3200400" y="630004"/>
            <a:ext cx="676555" cy="6065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2"/>
            <a:endCxn id="4" idx="5"/>
          </p:cNvCxnSpPr>
          <p:nvPr/>
        </p:nvCxnSpPr>
        <p:spPr>
          <a:xfrm flipH="1" flipV="1">
            <a:off x="4200245" y="630004"/>
            <a:ext cx="2625098" cy="60651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7"/>
            <a:endCxn id="5" idx="3"/>
          </p:cNvCxnSpPr>
          <p:nvPr/>
        </p:nvCxnSpPr>
        <p:spPr>
          <a:xfrm flipV="1">
            <a:off x="2142845" y="1561722"/>
            <a:ext cx="895910" cy="6276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8" idx="1"/>
            <a:endCxn id="5" idx="5"/>
          </p:cNvCxnSpPr>
          <p:nvPr/>
        </p:nvCxnSpPr>
        <p:spPr>
          <a:xfrm flipH="1" flipV="1">
            <a:off x="3362045" y="1561722"/>
            <a:ext cx="634653" cy="5895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9" idx="0"/>
            <a:endCxn id="6" idx="3"/>
          </p:cNvCxnSpPr>
          <p:nvPr/>
        </p:nvCxnSpPr>
        <p:spPr>
          <a:xfrm flipV="1">
            <a:off x="6139543" y="1371222"/>
            <a:ext cx="752755" cy="5337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0" idx="1"/>
            <a:endCxn id="6" idx="4"/>
          </p:cNvCxnSpPr>
          <p:nvPr/>
        </p:nvCxnSpPr>
        <p:spPr>
          <a:xfrm flipH="1" flipV="1">
            <a:off x="7053943" y="1427018"/>
            <a:ext cx="665669" cy="55060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7" idx="0"/>
            <a:endCxn id="7" idx="3"/>
          </p:cNvCxnSpPr>
          <p:nvPr/>
        </p:nvCxnSpPr>
        <p:spPr>
          <a:xfrm flipV="1">
            <a:off x="1371600" y="2458804"/>
            <a:ext cx="447955" cy="4956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8" idx="0"/>
            <a:endCxn id="7" idx="5"/>
          </p:cNvCxnSpPr>
          <p:nvPr/>
        </p:nvCxnSpPr>
        <p:spPr>
          <a:xfrm flipH="1" flipV="1">
            <a:off x="2142845" y="2458804"/>
            <a:ext cx="186698" cy="5129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5" idx="0"/>
            <a:endCxn id="8" idx="3"/>
          </p:cNvCxnSpPr>
          <p:nvPr/>
        </p:nvCxnSpPr>
        <p:spPr>
          <a:xfrm flipV="1">
            <a:off x="3657600" y="2420704"/>
            <a:ext cx="339098" cy="3813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6" idx="0"/>
            <a:endCxn id="8" idx="5"/>
          </p:cNvCxnSpPr>
          <p:nvPr/>
        </p:nvCxnSpPr>
        <p:spPr>
          <a:xfrm flipH="1" flipV="1">
            <a:off x="4319988" y="2420704"/>
            <a:ext cx="295555" cy="3986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3" idx="0"/>
            <a:endCxn id="9" idx="3"/>
          </p:cNvCxnSpPr>
          <p:nvPr/>
        </p:nvCxnSpPr>
        <p:spPr>
          <a:xfrm flipV="1">
            <a:off x="5638800" y="2230204"/>
            <a:ext cx="339098" cy="4194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4" idx="0"/>
            <a:endCxn id="9" idx="5"/>
          </p:cNvCxnSpPr>
          <p:nvPr/>
        </p:nvCxnSpPr>
        <p:spPr>
          <a:xfrm flipH="1" flipV="1">
            <a:off x="6301188" y="2230204"/>
            <a:ext cx="295555" cy="4367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1" idx="0"/>
            <a:endCxn id="10" idx="3"/>
          </p:cNvCxnSpPr>
          <p:nvPr/>
        </p:nvCxnSpPr>
        <p:spPr>
          <a:xfrm flipV="1">
            <a:off x="7424057" y="2247027"/>
            <a:ext cx="295555" cy="2502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2" idx="0"/>
            <a:endCxn id="10" idx="5"/>
          </p:cNvCxnSpPr>
          <p:nvPr/>
        </p:nvCxnSpPr>
        <p:spPr>
          <a:xfrm flipH="1" flipV="1">
            <a:off x="8042902" y="2247027"/>
            <a:ext cx="339098" cy="2675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17" idx="3"/>
          </p:cNvCxnSpPr>
          <p:nvPr/>
        </p:nvCxnSpPr>
        <p:spPr>
          <a:xfrm flipV="1">
            <a:off x="838200" y="3279686"/>
            <a:ext cx="371755" cy="377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18" idx="4"/>
          </p:cNvCxnSpPr>
          <p:nvPr/>
        </p:nvCxnSpPr>
        <p:spPr>
          <a:xfrm flipV="1">
            <a:off x="1819555" y="3352800"/>
            <a:ext cx="509988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endCxn id="17" idx="4"/>
          </p:cNvCxnSpPr>
          <p:nvPr/>
        </p:nvCxnSpPr>
        <p:spPr>
          <a:xfrm flipH="1" flipV="1">
            <a:off x="1371600" y="3335482"/>
            <a:ext cx="228600" cy="5507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endCxn id="15" idx="3"/>
          </p:cNvCxnSpPr>
          <p:nvPr/>
        </p:nvCxnSpPr>
        <p:spPr>
          <a:xfrm flipV="1">
            <a:off x="3200400" y="3127286"/>
            <a:ext cx="295555" cy="530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 flipV="1">
            <a:off x="2422071" y="3335482"/>
            <a:ext cx="337457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endCxn id="15" idx="4"/>
          </p:cNvCxnSpPr>
          <p:nvPr/>
        </p:nvCxnSpPr>
        <p:spPr>
          <a:xfrm flipH="1" flipV="1">
            <a:off x="3657600" y="3183082"/>
            <a:ext cx="339098" cy="6269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16" idx="4"/>
          </p:cNvCxnSpPr>
          <p:nvPr/>
        </p:nvCxnSpPr>
        <p:spPr>
          <a:xfrm flipV="1">
            <a:off x="4319988" y="3200400"/>
            <a:ext cx="295555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16" idx="5"/>
          </p:cNvCxnSpPr>
          <p:nvPr/>
        </p:nvCxnSpPr>
        <p:spPr>
          <a:xfrm flipH="1" flipV="1">
            <a:off x="4777188" y="3144604"/>
            <a:ext cx="404412" cy="7415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13" idx="3"/>
          </p:cNvCxnSpPr>
          <p:nvPr/>
        </p:nvCxnSpPr>
        <p:spPr>
          <a:xfrm flipV="1">
            <a:off x="5410200" y="2974886"/>
            <a:ext cx="66955" cy="4175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endCxn id="13" idx="4"/>
          </p:cNvCxnSpPr>
          <p:nvPr/>
        </p:nvCxnSpPr>
        <p:spPr>
          <a:xfrm flipH="1" flipV="1">
            <a:off x="5638800" y="3030682"/>
            <a:ext cx="339098" cy="4658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endCxn id="14" idx="4"/>
          </p:cNvCxnSpPr>
          <p:nvPr/>
        </p:nvCxnSpPr>
        <p:spPr>
          <a:xfrm flipV="1">
            <a:off x="6368143" y="3048000"/>
            <a:ext cx="2286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endCxn id="14" idx="5"/>
          </p:cNvCxnSpPr>
          <p:nvPr/>
        </p:nvCxnSpPr>
        <p:spPr>
          <a:xfrm flipH="1" flipV="1">
            <a:off x="6758388" y="2992204"/>
            <a:ext cx="295555" cy="5231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98" idx="0"/>
            <a:endCxn id="11" idx="3"/>
          </p:cNvCxnSpPr>
          <p:nvPr/>
        </p:nvCxnSpPr>
        <p:spPr>
          <a:xfrm flipH="1" flipV="1">
            <a:off x="7262412" y="2822486"/>
            <a:ext cx="47345" cy="9407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99" idx="2"/>
            <a:endCxn id="11" idx="5"/>
          </p:cNvCxnSpPr>
          <p:nvPr/>
        </p:nvCxnSpPr>
        <p:spPr>
          <a:xfrm flipH="1" flipV="1">
            <a:off x="7585702" y="2822486"/>
            <a:ext cx="231725" cy="1216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endCxn id="12" idx="3"/>
          </p:cNvCxnSpPr>
          <p:nvPr/>
        </p:nvCxnSpPr>
        <p:spPr>
          <a:xfrm flipV="1">
            <a:off x="8042902" y="2839804"/>
            <a:ext cx="177453" cy="3986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endCxn id="12" idx="4"/>
          </p:cNvCxnSpPr>
          <p:nvPr/>
        </p:nvCxnSpPr>
        <p:spPr>
          <a:xfrm flipH="1" flipV="1">
            <a:off x="8382000" y="2895600"/>
            <a:ext cx="3810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4200245" y="533400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638645" y="1132420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173681" y="1064254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538677" y="741596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752433" y="262953"/>
            <a:ext cx="1118768" cy="5408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2633664" y="1020827"/>
            <a:ext cx="1176335" cy="8356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3360379" y="630003"/>
            <a:ext cx="547182" cy="4677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6417283" y="746223"/>
            <a:ext cx="1176335" cy="8356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8025753" y="2220002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8226631" y="2397754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752600" y="4648200"/>
            <a:ext cx="37601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Can we evaluate quickly how many two-input NAND and IMPLY gates and how many </a:t>
            </a:r>
            <a:r>
              <a:rPr lang="en-US" sz="2400" dirty="0" err="1" smtClean="0"/>
              <a:t>ancilla</a:t>
            </a:r>
            <a:r>
              <a:rPr lang="en-US" sz="2400" dirty="0" smtClean="0"/>
              <a:t> we need directly from a tree?</a:t>
            </a:r>
            <a:endParaRPr lang="en-US" sz="2400" dirty="0"/>
          </a:p>
        </p:txBody>
      </p:sp>
      <p:sp>
        <p:nvSpPr>
          <p:cNvPr id="65" name="Rounded Rectangle 64"/>
          <p:cNvSpPr/>
          <p:nvPr/>
        </p:nvSpPr>
        <p:spPr>
          <a:xfrm>
            <a:off x="7396165" y="1562073"/>
            <a:ext cx="1176335" cy="8356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7953810" y="2439659"/>
            <a:ext cx="1176335" cy="8356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422571" y="1534013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6133931" y="1739546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72"/>
          <p:cNvSpPr/>
          <p:nvPr/>
        </p:nvSpPr>
        <p:spPr>
          <a:xfrm>
            <a:off x="6339757" y="1438667"/>
            <a:ext cx="588167" cy="4743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74"/>
          <p:cNvSpPr/>
          <p:nvPr/>
        </p:nvSpPr>
        <p:spPr>
          <a:xfrm>
            <a:off x="5779975" y="1666172"/>
            <a:ext cx="952019" cy="7734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293594" y="2393184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467765" y="2649682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3743045" y="2507106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3565735" y="2746286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2084444" y="2458804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2177793" y="2814569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1565902" y="2552817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1362355" y="2801209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57200" y="36576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87" name="TextBox 86"/>
          <p:cNvSpPr txBox="1"/>
          <p:nvPr/>
        </p:nvSpPr>
        <p:spPr>
          <a:xfrm>
            <a:off x="1112804" y="3683472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88" name="TextBox 87"/>
          <p:cNvSpPr txBox="1"/>
          <p:nvPr/>
        </p:nvSpPr>
        <p:spPr>
          <a:xfrm>
            <a:off x="1721101" y="3683614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</a:t>
            </a:r>
            <a:endParaRPr lang="en-US" sz="2800" dirty="0"/>
          </a:p>
        </p:txBody>
      </p:sp>
      <p:sp>
        <p:nvSpPr>
          <p:cNvPr id="89" name="TextBox 88"/>
          <p:cNvSpPr txBox="1"/>
          <p:nvPr/>
        </p:nvSpPr>
        <p:spPr>
          <a:xfrm>
            <a:off x="2299855" y="3683614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</a:t>
            </a:r>
            <a:endParaRPr lang="en-US" sz="2800" dirty="0"/>
          </a:p>
        </p:txBody>
      </p:sp>
      <p:sp>
        <p:nvSpPr>
          <p:cNvPr id="90" name="TextBox 89"/>
          <p:cNvSpPr txBox="1"/>
          <p:nvPr/>
        </p:nvSpPr>
        <p:spPr>
          <a:xfrm>
            <a:off x="2993571" y="3515402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</a:t>
            </a:r>
            <a:endParaRPr lang="en-US" sz="2800" dirty="0"/>
          </a:p>
        </p:txBody>
      </p:sp>
      <p:sp>
        <p:nvSpPr>
          <p:cNvPr id="91" name="TextBox 90"/>
          <p:cNvSpPr txBox="1"/>
          <p:nvPr/>
        </p:nvSpPr>
        <p:spPr>
          <a:xfrm>
            <a:off x="3607794" y="3610841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</a:t>
            </a:r>
            <a:endParaRPr lang="en-US" sz="2800" dirty="0"/>
          </a:p>
        </p:txBody>
      </p:sp>
      <p:sp>
        <p:nvSpPr>
          <p:cNvPr id="92" name="TextBox 91"/>
          <p:cNvSpPr txBox="1"/>
          <p:nvPr/>
        </p:nvSpPr>
        <p:spPr>
          <a:xfrm>
            <a:off x="4185401" y="3501631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</a:t>
            </a:r>
            <a:endParaRPr lang="en-US" sz="2800" dirty="0"/>
          </a:p>
        </p:txBody>
      </p:sp>
      <p:sp>
        <p:nvSpPr>
          <p:cNvPr id="93" name="TextBox 92"/>
          <p:cNvSpPr txBox="1"/>
          <p:nvPr/>
        </p:nvSpPr>
        <p:spPr>
          <a:xfrm>
            <a:off x="4826994" y="3610841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</a:t>
            </a:r>
            <a:endParaRPr lang="en-US" sz="2800" dirty="0"/>
          </a:p>
        </p:txBody>
      </p:sp>
      <p:sp>
        <p:nvSpPr>
          <p:cNvPr id="94" name="TextBox 93"/>
          <p:cNvSpPr txBox="1"/>
          <p:nvPr/>
        </p:nvSpPr>
        <p:spPr>
          <a:xfrm>
            <a:off x="5164946" y="3207033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i</a:t>
            </a:r>
            <a:endParaRPr lang="en-US" sz="2800" dirty="0"/>
          </a:p>
        </p:txBody>
      </p:sp>
      <p:sp>
        <p:nvSpPr>
          <p:cNvPr id="95" name="TextBox 94"/>
          <p:cNvSpPr txBox="1"/>
          <p:nvPr/>
        </p:nvSpPr>
        <p:spPr>
          <a:xfrm>
            <a:off x="5668813" y="3359433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j</a:t>
            </a:r>
            <a:endParaRPr lang="en-US" sz="2800" dirty="0"/>
          </a:p>
        </p:txBody>
      </p:sp>
      <p:sp>
        <p:nvSpPr>
          <p:cNvPr id="96" name="TextBox 95"/>
          <p:cNvSpPr txBox="1"/>
          <p:nvPr/>
        </p:nvSpPr>
        <p:spPr>
          <a:xfrm>
            <a:off x="6139543" y="3335482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k</a:t>
            </a:r>
            <a:endParaRPr lang="en-US" sz="2800" dirty="0"/>
          </a:p>
        </p:txBody>
      </p:sp>
      <p:sp>
        <p:nvSpPr>
          <p:cNvPr id="97" name="TextBox 96"/>
          <p:cNvSpPr txBox="1"/>
          <p:nvPr/>
        </p:nvSpPr>
        <p:spPr>
          <a:xfrm>
            <a:off x="6662550" y="3363286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</a:t>
            </a:r>
            <a:endParaRPr lang="en-US" sz="2800" dirty="0"/>
          </a:p>
        </p:txBody>
      </p:sp>
      <p:sp>
        <p:nvSpPr>
          <p:cNvPr id="98" name="TextBox 97"/>
          <p:cNvSpPr txBox="1"/>
          <p:nvPr/>
        </p:nvSpPr>
        <p:spPr>
          <a:xfrm>
            <a:off x="6966857" y="3763241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</a:t>
            </a:r>
            <a:endParaRPr lang="en-US" sz="2800" dirty="0"/>
          </a:p>
        </p:txBody>
      </p:sp>
      <p:sp>
        <p:nvSpPr>
          <p:cNvPr id="99" name="TextBox 98"/>
          <p:cNvSpPr txBox="1"/>
          <p:nvPr/>
        </p:nvSpPr>
        <p:spPr>
          <a:xfrm>
            <a:off x="7474527" y="3515402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</a:t>
            </a:r>
            <a:endParaRPr lang="en-US" sz="2800" dirty="0"/>
          </a:p>
        </p:txBody>
      </p:sp>
      <p:sp>
        <p:nvSpPr>
          <p:cNvPr id="100" name="TextBox 99"/>
          <p:cNvSpPr txBox="1"/>
          <p:nvPr/>
        </p:nvSpPr>
        <p:spPr>
          <a:xfrm>
            <a:off x="7856177" y="3179764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</a:t>
            </a:r>
            <a:endParaRPr lang="en-US" sz="2800" dirty="0"/>
          </a:p>
        </p:txBody>
      </p:sp>
      <p:sp>
        <p:nvSpPr>
          <p:cNvPr id="101" name="TextBox 100"/>
          <p:cNvSpPr txBox="1"/>
          <p:nvPr/>
        </p:nvSpPr>
        <p:spPr>
          <a:xfrm>
            <a:off x="8445984" y="3345088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</a:t>
            </a:r>
            <a:endParaRPr lang="en-US" sz="2800" dirty="0"/>
          </a:p>
        </p:txBody>
      </p:sp>
      <p:cxnSp>
        <p:nvCxnSpPr>
          <p:cNvPr id="29" name="Straight Connector 28"/>
          <p:cNvCxnSpPr>
            <a:stCxn id="71" idx="4"/>
            <a:endCxn id="69" idx="3"/>
          </p:cNvCxnSpPr>
          <p:nvPr/>
        </p:nvCxnSpPr>
        <p:spPr>
          <a:xfrm flipV="1">
            <a:off x="6227280" y="1711719"/>
            <a:ext cx="222632" cy="2360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5628114" y="2457814"/>
            <a:ext cx="222632" cy="2360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>
          <a:xfrm>
            <a:off x="5750612" y="2329282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Connector 103"/>
          <p:cNvCxnSpPr/>
          <p:nvPr/>
        </p:nvCxnSpPr>
        <p:spPr>
          <a:xfrm flipV="1">
            <a:off x="5410200" y="2964378"/>
            <a:ext cx="144793" cy="3950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7554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10000" y="304800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2971800" y="1972602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6825343" y="1782102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1752600" y="2869684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3929743" y="2831584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5910943" y="3167968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>
            <a:off x="7652657" y="3184791"/>
            <a:ext cx="457200" cy="381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Straight Arrow Connector 21"/>
          <p:cNvCxnSpPr>
            <a:stCxn id="5" idx="0"/>
            <a:endCxn id="4" idx="3"/>
          </p:cNvCxnSpPr>
          <p:nvPr/>
        </p:nvCxnSpPr>
        <p:spPr>
          <a:xfrm flipV="1">
            <a:off x="3200400" y="630004"/>
            <a:ext cx="676555" cy="13425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6" idx="2"/>
            <a:endCxn id="4" idx="5"/>
          </p:cNvCxnSpPr>
          <p:nvPr/>
        </p:nvCxnSpPr>
        <p:spPr>
          <a:xfrm flipH="1" flipV="1">
            <a:off x="4200245" y="630004"/>
            <a:ext cx="2625098" cy="134259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7"/>
            <a:endCxn id="5" idx="3"/>
          </p:cNvCxnSpPr>
          <p:nvPr/>
        </p:nvCxnSpPr>
        <p:spPr>
          <a:xfrm flipV="1">
            <a:off x="2142845" y="2297806"/>
            <a:ext cx="895910" cy="6276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8" idx="1"/>
            <a:endCxn id="5" idx="5"/>
          </p:cNvCxnSpPr>
          <p:nvPr/>
        </p:nvCxnSpPr>
        <p:spPr>
          <a:xfrm flipH="1" flipV="1">
            <a:off x="3362045" y="2297806"/>
            <a:ext cx="634653" cy="5895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9" idx="0"/>
            <a:endCxn id="6" idx="4"/>
          </p:cNvCxnSpPr>
          <p:nvPr/>
        </p:nvCxnSpPr>
        <p:spPr>
          <a:xfrm flipV="1">
            <a:off x="6139543" y="2163102"/>
            <a:ext cx="914400" cy="10048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0" idx="1"/>
            <a:endCxn id="6" idx="4"/>
          </p:cNvCxnSpPr>
          <p:nvPr/>
        </p:nvCxnSpPr>
        <p:spPr>
          <a:xfrm flipH="1" flipV="1">
            <a:off x="7053943" y="2163102"/>
            <a:ext cx="665669" cy="107748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7" idx="3"/>
          </p:cNvCxnSpPr>
          <p:nvPr/>
        </p:nvCxnSpPr>
        <p:spPr>
          <a:xfrm flipV="1">
            <a:off x="1371600" y="3194888"/>
            <a:ext cx="447955" cy="4956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7" idx="5"/>
          </p:cNvCxnSpPr>
          <p:nvPr/>
        </p:nvCxnSpPr>
        <p:spPr>
          <a:xfrm flipH="1" flipV="1">
            <a:off x="2142845" y="3194888"/>
            <a:ext cx="186698" cy="8208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88" idx="0"/>
            <a:endCxn id="8" idx="3"/>
          </p:cNvCxnSpPr>
          <p:nvPr/>
        </p:nvCxnSpPr>
        <p:spPr>
          <a:xfrm flipV="1">
            <a:off x="3455344" y="3156788"/>
            <a:ext cx="541354" cy="7461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79" idx="0"/>
            <a:endCxn id="8" idx="5"/>
          </p:cNvCxnSpPr>
          <p:nvPr/>
        </p:nvCxnSpPr>
        <p:spPr>
          <a:xfrm flipH="1" flipV="1">
            <a:off x="4319988" y="3156788"/>
            <a:ext cx="295555" cy="7676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9" idx="3"/>
          </p:cNvCxnSpPr>
          <p:nvPr/>
        </p:nvCxnSpPr>
        <p:spPr>
          <a:xfrm flipV="1">
            <a:off x="5638800" y="3493172"/>
            <a:ext cx="339098" cy="4194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9" idx="5"/>
          </p:cNvCxnSpPr>
          <p:nvPr/>
        </p:nvCxnSpPr>
        <p:spPr>
          <a:xfrm flipH="1" flipV="1">
            <a:off x="6301188" y="3493172"/>
            <a:ext cx="308081" cy="845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endCxn id="10" idx="3"/>
          </p:cNvCxnSpPr>
          <p:nvPr/>
        </p:nvCxnSpPr>
        <p:spPr>
          <a:xfrm flipV="1">
            <a:off x="7386777" y="3509995"/>
            <a:ext cx="332835" cy="7278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96" idx="0"/>
            <a:endCxn id="10" idx="5"/>
          </p:cNvCxnSpPr>
          <p:nvPr/>
        </p:nvCxnSpPr>
        <p:spPr>
          <a:xfrm flipH="1" flipV="1">
            <a:off x="8042902" y="3509995"/>
            <a:ext cx="529598" cy="8283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4200245" y="533400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638645" y="1868504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3173681" y="1800338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3492673" y="1116624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752433" y="262953"/>
            <a:ext cx="1118768" cy="5408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2782445" y="1782101"/>
            <a:ext cx="1015799" cy="60724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3329773" y="930184"/>
            <a:ext cx="547182" cy="4677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6455221" y="1364261"/>
            <a:ext cx="1176335" cy="8356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7962756" y="3509995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7396165" y="2825041"/>
            <a:ext cx="1176335" cy="8356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662232" y="2389348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6133931" y="3002514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72"/>
          <p:cNvSpPr/>
          <p:nvPr/>
        </p:nvSpPr>
        <p:spPr>
          <a:xfrm>
            <a:off x="6466609" y="2265246"/>
            <a:ext cx="588167" cy="6221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74"/>
          <p:cNvSpPr/>
          <p:nvPr/>
        </p:nvSpPr>
        <p:spPr>
          <a:xfrm>
            <a:off x="5779975" y="2929140"/>
            <a:ext cx="952019" cy="7734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293594" y="3129268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522194" y="3924394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2084444" y="3194888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80102" y="4073036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87" name="TextBox 86"/>
          <p:cNvSpPr txBox="1"/>
          <p:nvPr/>
        </p:nvSpPr>
        <p:spPr>
          <a:xfrm>
            <a:off x="2096645" y="4164506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88" name="TextBox 87"/>
          <p:cNvSpPr txBox="1"/>
          <p:nvPr/>
        </p:nvSpPr>
        <p:spPr>
          <a:xfrm>
            <a:off x="3112444" y="3902896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</a:t>
            </a:r>
            <a:endParaRPr lang="en-US" sz="2800" dirty="0"/>
          </a:p>
        </p:txBody>
      </p:sp>
      <p:sp>
        <p:nvSpPr>
          <p:cNvPr id="89" name="TextBox 88"/>
          <p:cNvSpPr txBox="1"/>
          <p:nvPr/>
        </p:nvSpPr>
        <p:spPr>
          <a:xfrm>
            <a:off x="4480292" y="427738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</a:t>
            </a:r>
            <a:endParaRPr lang="en-US" sz="2800" dirty="0"/>
          </a:p>
        </p:txBody>
      </p:sp>
      <p:sp>
        <p:nvSpPr>
          <p:cNvPr id="92" name="TextBox 91"/>
          <p:cNvSpPr txBox="1"/>
          <p:nvPr/>
        </p:nvSpPr>
        <p:spPr>
          <a:xfrm>
            <a:off x="5285417" y="4189668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</a:t>
            </a:r>
            <a:endParaRPr lang="en-US" sz="2800" dirty="0"/>
          </a:p>
        </p:txBody>
      </p:sp>
      <p:sp>
        <p:nvSpPr>
          <p:cNvPr id="93" name="TextBox 92"/>
          <p:cNvSpPr txBox="1"/>
          <p:nvPr/>
        </p:nvSpPr>
        <p:spPr>
          <a:xfrm>
            <a:off x="6217058" y="442978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</a:t>
            </a:r>
            <a:endParaRPr lang="en-US" sz="2800" dirty="0"/>
          </a:p>
        </p:txBody>
      </p:sp>
      <p:sp>
        <p:nvSpPr>
          <p:cNvPr id="94" name="TextBox 93"/>
          <p:cNvSpPr txBox="1"/>
          <p:nvPr/>
        </p:nvSpPr>
        <p:spPr>
          <a:xfrm>
            <a:off x="7195457" y="4234768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i</a:t>
            </a:r>
            <a:endParaRPr lang="en-US" sz="2800" dirty="0"/>
          </a:p>
        </p:txBody>
      </p:sp>
      <p:sp>
        <p:nvSpPr>
          <p:cNvPr id="96" name="TextBox 95"/>
          <p:cNvSpPr txBox="1"/>
          <p:nvPr/>
        </p:nvSpPr>
        <p:spPr>
          <a:xfrm>
            <a:off x="8229600" y="433831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k</a:t>
            </a:r>
            <a:endParaRPr lang="en-US" sz="2800" dirty="0"/>
          </a:p>
        </p:txBody>
      </p:sp>
      <p:cxnSp>
        <p:nvCxnSpPr>
          <p:cNvPr id="29" name="Straight Connector 28"/>
          <p:cNvCxnSpPr>
            <a:stCxn id="71" idx="7"/>
            <a:endCxn id="69" idx="3"/>
          </p:cNvCxnSpPr>
          <p:nvPr/>
        </p:nvCxnSpPr>
        <p:spPr>
          <a:xfrm flipV="1">
            <a:off x="6293288" y="2567054"/>
            <a:ext cx="396285" cy="4659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5512794" y="3548969"/>
            <a:ext cx="436157" cy="6684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>
          <a:xfrm>
            <a:off x="6262862" y="3494715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6373260" y="3969611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/>
          <p:cNvCxnSpPr/>
          <p:nvPr/>
        </p:nvCxnSpPr>
        <p:spPr>
          <a:xfrm flipV="1">
            <a:off x="7386777" y="3523356"/>
            <a:ext cx="332835" cy="6940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val 106"/>
          <p:cNvSpPr/>
          <p:nvPr/>
        </p:nvSpPr>
        <p:spPr>
          <a:xfrm>
            <a:off x="8236188" y="3933418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ounded Rectangle 107"/>
          <p:cNvSpPr/>
          <p:nvPr/>
        </p:nvSpPr>
        <p:spPr>
          <a:xfrm>
            <a:off x="6254992" y="3837331"/>
            <a:ext cx="588167" cy="4743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ounded Rectangle 108"/>
          <p:cNvSpPr/>
          <p:nvPr/>
        </p:nvSpPr>
        <p:spPr>
          <a:xfrm>
            <a:off x="8035453" y="3840388"/>
            <a:ext cx="588167" cy="4743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/>
          <p:cNvCxnSpPr>
            <a:endCxn id="79" idx="6"/>
          </p:cNvCxnSpPr>
          <p:nvPr/>
        </p:nvCxnSpPr>
        <p:spPr>
          <a:xfrm flipH="1" flipV="1">
            <a:off x="4708892" y="4028492"/>
            <a:ext cx="114300" cy="3976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88" idx="0"/>
          </p:cNvCxnSpPr>
          <p:nvPr/>
        </p:nvCxnSpPr>
        <p:spPr>
          <a:xfrm flipV="1">
            <a:off x="3455344" y="3195602"/>
            <a:ext cx="534465" cy="7072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1223002" y="3234360"/>
            <a:ext cx="571813" cy="6900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/>
          <p:cNvSpPr/>
          <p:nvPr/>
        </p:nvSpPr>
        <p:spPr>
          <a:xfrm>
            <a:off x="2586997" y="2449711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2142845" y="2765586"/>
            <a:ext cx="186698" cy="2081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/>
          <p:cNvCxnSpPr>
            <a:endCxn id="53" idx="3"/>
          </p:cNvCxnSpPr>
          <p:nvPr/>
        </p:nvCxnSpPr>
        <p:spPr>
          <a:xfrm flipV="1">
            <a:off x="3275535" y="1294330"/>
            <a:ext cx="244479" cy="5226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Rounded Rectangle 121"/>
          <p:cNvSpPr/>
          <p:nvPr/>
        </p:nvSpPr>
        <p:spPr>
          <a:xfrm>
            <a:off x="2445144" y="2424028"/>
            <a:ext cx="547182" cy="4677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010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389974" y="-245758"/>
            <a:ext cx="3943090" cy="2119027"/>
            <a:chOff x="880102" y="262953"/>
            <a:chExt cx="8035298" cy="4753710"/>
          </a:xfrm>
        </p:grpSpPr>
        <p:sp>
          <p:nvSpPr>
            <p:cNvPr id="4" name="Oval 3"/>
            <p:cNvSpPr/>
            <p:nvPr/>
          </p:nvSpPr>
          <p:spPr>
            <a:xfrm>
              <a:off x="3810000" y="304800"/>
              <a:ext cx="4572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971800" y="1972602"/>
              <a:ext cx="4572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endPara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825343" y="1782102"/>
              <a:ext cx="4572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endPara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752600" y="2869684"/>
              <a:ext cx="4572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929743" y="2831584"/>
              <a:ext cx="4572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910943" y="3167968"/>
              <a:ext cx="4572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7652657" y="3184791"/>
              <a:ext cx="457200" cy="381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en-US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2" name="Straight Arrow Connector 21"/>
            <p:cNvCxnSpPr>
              <a:stCxn id="5" idx="0"/>
              <a:endCxn id="4" idx="3"/>
            </p:cNvCxnSpPr>
            <p:nvPr/>
          </p:nvCxnSpPr>
          <p:spPr>
            <a:xfrm flipV="1">
              <a:off x="3200400" y="630004"/>
              <a:ext cx="676555" cy="134259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6" idx="2"/>
              <a:endCxn id="4" idx="5"/>
            </p:cNvCxnSpPr>
            <p:nvPr/>
          </p:nvCxnSpPr>
          <p:spPr>
            <a:xfrm flipH="1" flipV="1">
              <a:off x="4200245" y="630004"/>
              <a:ext cx="2625098" cy="134259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7" idx="7"/>
              <a:endCxn id="5" idx="3"/>
            </p:cNvCxnSpPr>
            <p:nvPr/>
          </p:nvCxnSpPr>
          <p:spPr>
            <a:xfrm flipV="1">
              <a:off x="2142845" y="2297806"/>
              <a:ext cx="895910" cy="62767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8" idx="1"/>
              <a:endCxn id="5" idx="5"/>
            </p:cNvCxnSpPr>
            <p:nvPr/>
          </p:nvCxnSpPr>
          <p:spPr>
            <a:xfrm flipH="1" flipV="1">
              <a:off x="3362045" y="2297806"/>
              <a:ext cx="634653" cy="58957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9" idx="0"/>
              <a:endCxn id="6" idx="4"/>
            </p:cNvCxnSpPr>
            <p:nvPr/>
          </p:nvCxnSpPr>
          <p:spPr>
            <a:xfrm flipV="1">
              <a:off x="6139543" y="2163102"/>
              <a:ext cx="914400" cy="100486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0" idx="1"/>
              <a:endCxn id="6" idx="4"/>
            </p:cNvCxnSpPr>
            <p:nvPr/>
          </p:nvCxnSpPr>
          <p:spPr>
            <a:xfrm flipH="1" flipV="1">
              <a:off x="7053943" y="2163102"/>
              <a:ext cx="665669" cy="107748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endCxn id="7" idx="3"/>
            </p:cNvCxnSpPr>
            <p:nvPr/>
          </p:nvCxnSpPr>
          <p:spPr>
            <a:xfrm flipV="1">
              <a:off x="1371600" y="3194888"/>
              <a:ext cx="447955" cy="49567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endCxn id="7" idx="5"/>
            </p:cNvCxnSpPr>
            <p:nvPr/>
          </p:nvCxnSpPr>
          <p:spPr>
            <a:xfrm flipH="1" flipV="1">
              <a:off x="2142845" y="3194888"/>
              <a:ext cx="186698" cy="82088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88" idx="0"/>
              <a:endCxn id="8" idx="3"/>
            </p:cNvCxnSpPr>
            <p:nvPr/>
          </p:nvCxnSpPr>
          <p:spPr>
            <a:xfrm flipV="1">
              <a:off x="3455345" y="3156788"/>
              <a:ext cx="541352" cy="74610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79" idx="0"/>
              <a:endCxn id="8" idx="5"/>
            </p:cNvCxnSpPr>
            <p:nvPr/>
          </p:nvCxnSpPr>
          <p:spPr>
            <a:xfrm flipH="1" flipV="1">
              <a:off x="4319988" y="3156788"/>
              <a:ext cx="295555" cy="76760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endCxn id="9" idx="3"/>
            </p:cNvCxnSpPr>
            <p:nvPr/>
          </p:nvCxnSpPr>
          <p:spPr>
            <a:xfrm flipV="1">
              <a:off x="5638800" y="3493172"/>
              <a:ext cx="339098" cy="41947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endCxn id="9" idx="5"/>
            </p:cNvCxnSpPr>
            <p:nvPr/>
          </p:nvCxnSpPr>
          <p:spPr>
            <a:xfrm flipH="1" flipV="1">
              <a:off x="6301188" y="3493172"/>
              <a:ext cx="308081" cy="84513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endCxn id="10" idx="3"/>
            </p:cNvCxnSpPr>
            <p:nvPr/>
          </p:nvCxnSpPr>
          <p:spPr>
            <a:xfrm flipV="1">
              <a:off x="7386777" y="3509995"/>
              <a:ext cx="332835" cy="7278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96" idx="0"/>
              <a:endCxn id="10" idx="5"/>
            </p:cNvCxnSpPr>
            <p:nvPr/>
          </p:nvCxnSpPr>
          <p:spPr>
            <a:xfrm flipH="1" flipV="1">
              <a:off x="8042902" y="3509996"/>
              <a:ext cx="529598" cy="82831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4200245" y="533400"/>
              <a:ext cx="186698" cy="2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49" name="Oval 48"/>
            <p:cNvSpPr/>
            <p:nvPr/>
          </p:nvSpPr>
          <p:spPr>
            <a:xfrm>
              <a:off x="6638645" y="1868504"/>
              <a:ext cx="186698" cy="2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1" name="Oval 50"/>
            <p:cNvSpPr/>
            <p:nvPr/>
          </p:nvSpPr>
          <p:spPr>
            <a:xfrm>
              <a:off x="3173681" y="1800338"/>
              <a:ext cx="186698" cy="2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3" name="Oval 52"/>
            <p:cNvSpPr/>
            <p:nvPr/>
          </p:nvSpPr>
          <p:spPr>
            <a:xfrm>
              <a:off x="3492673" y="1116624"/>
              <a:ext cx="186698" cy="2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3752433" y="262953"/>
              <a:ext cx="1118768" cy="54089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2782445" y="1782101"/>
              <a:ext cx="1015799" cy="60724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3329773" y="930184"/>
              <a:ext cx="547182" cy="46775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6455221" y="1364261"/>
              <a:ext cx="1176335" cy="83568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61" name="Oval 60"/>
            <p:cNvSpPr/>
            <p:nvPr/>
          </p:nvSpPr>
          <p:spPr>
            <a:xfrm>
              <a:off x="7962756" y="3509995"/>
              <a:ext cx="186698" cy="2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7396165" y="2825041"/>
              <a:ext cx="1176335" cy="83568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69" name="Oval 68"/>
            <p:cNvSpPr/>
            <p:nvPr/>
          </p:nvSpPr>
          <p:spPr>
            <a:xfrm>
              <a:off x="6662232" y="2389348"/>
              <a:ext cx="186698" cy="2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71" name="Oval 70"/>
            <p:cNvSpPr/>
            <p:nvPr/>
          </p:nvSpPr>
          <p:spPr>
            <a:xfrm>
              <a:off x="6133931" y="3002514"/>
              <a:ext cx="186698" cy="2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6466609" y="2265246"/>
              <a:ext cx="588167" cy="62213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5779975" y="2929140"/>
              <a:ext cx="952019" cy="77348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77" name="Oval 76"/>
            <p:cNvSpPr/>
            <p:nvPr/>
          </p:nvSpPr>
          <p:spPr>
            <a:xfrm>
              <a:off x="4293594" y="3129268"/>
              <a:ext cx="186698" cy="2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79" name="Oval 78"/>
            <p:cNvSpPr/>
            <p:nvPr/>
          </p:nvSpPr>
          <p:spPr>
            <a:xfrm>
              <a:off x="4522194" y="3924394"/>
              <a:ext cx="186698" cy="2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83" name="Oval 82"/>
            <p:cNvSpPr/>
            <p:nvPr/>
          </p:nvSpPr>
          <p:spPr>
            <a:xfrm>
              <a:off x="2084444" y="3194888"/>
              <a:ext cx="186698" cy="2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80102" y="4073037"/>
              <a:ext cx="685801" cy="58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a</a:t>
              </a:r>
              <a:endParaRPr lang="en-US" sz="105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096644" y="4164505"/>
              <a:ext cx="685801" cy="58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b</a:t>
              </a:r>
              <a:endParaRPr lang="en-US" sz="105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112443" y="3902895"/>
              <a:ext cx="685801" cy="58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c</a:t>
              </a:r>
              <a:endParaRPr lang="en-US" sz="105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480292" y="4277379"/>
              <a:ext cx="685801" cy="58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d</a:t>
              </a:r>
              <a:endParaRPr lang="en-US" sz="105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5285417" y="4189669"/>
              <a:ext cx="685801" cy="58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g</a:t>
              </a:r>
              <a:endParaRPr lang="en-US" sz="105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217059" y="4429781"/>
              <a:ext cx="685801" cy="58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h</a:t>
              </a:r>
              <a:endParaRPr lang="en-US" sz="105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195458" y="4234767"/>
              <a:ext cx="685801" cy="58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err="1" smtClean="0"/>
                <a:t>i</a:t>
              </a:r>
              <a:endParaRPr lang="en-US" sz="105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229599" y="4338309"/>
              <a:ext cx="685801" cy="58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k</a:t>
              </a:r>
              <a:endParaRPr lang="en-US" sz="1050" dirty="0"/>
            </a:p>
          </p:txBody>
        </p:sp>
        <p:cxnSp>
          <p:nvCxnSpPr>
            <p:cNvPr id="29" name="Straight Connector 28"/>
            <p:cNvCxnSpPr>
              <a:stCxn id="71" idx="7"/>
              <a:endCxn id="69" idx="3"/>
            </p:cNvCxnSpPr>
            <p:nvPr/>
          </p:nvCxnSpPr>
          <p:spPr>
            <a:xfrm flipV="1">
              <a:off x="6293288" y="2567054"/>
              <a:ext cx="396285" cy="4659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V="1">
              <a:off x="5512794" y="3548969"/>
              <a:ext cx="436157" cy="66848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02"/>
            <p:cNvSpPr/>
            <p:nvPr/>
          </p:nvSpPr>
          <p:spPr>
            <a:xfrm>
              <a:off x="6262862" y="3494715"/>
              <a:ext cx="186698" cy="2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05" name="Oval 104"/>
            <p:cNvSpPr/>
            <p:nvPr/>
          </p:nvSpPr>
          <p:spPr>
            <a:xfrm>
              <a:off x="6373260" y="3969611"/>
              <a:ext cx="186698" cy="2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06" name="Straight Connector 105"/>
            <p:cNvCxnSpPr/>
            <p:nvPr/>
          </p:nvCxnSpPr>
          <p:spPr>
            <a:xfrm flipV="1">
              <a:off x="7386777" y="3523356"/>
              <a:ext cx="332835" cy="69409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Oval 106"/>
            <p:cNvSpPr/>
            <p:nvPr/>
          </p:nvSpPr>
          <p:spPr>
            <a:xfrm>
              <a:off x="8236188" y="3933418"/>
              <a:ext cx="186698" cy="2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6254992" y="3837331"/>
              <a:ext cx="588167" cy="47430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8035453" y="3840388"/>
              <a:ext cx="588167" cy="47430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47" name="Straight Arrow Connector 46"/>
            <p:cNvCxnSpPr>
              <a:endCxn id="79" idx="6"/>
            </p:cNvCxnSpPr>
            <p:nvPr/>
          </p:nvCxnSpPr>
          <p:spPr>
            <a:xfrm flipH="1" flipV="1">
              <a:off x="4708892" y="4028492"/>
              <a:ext cx="114300" cy="3976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88" idx="0"/>
            </p:cNvCxnSpPr>
            <p:nvPr/>
          </p:nvCxnSpPr>
          <p:spPr>
            <a:xfrm flipV="1">
              <a:off x="3455345" y="3195604"/>
              <a:ext cx="534462" cy="707291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V="1">
              <a:off x="1223002" y="3234360"/>
              <a:ext cx="571813" cy="69003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Oval 113"/>
            <p:cNvSpPr/>
            <p:nvPr/>
          </p:nvSpPr>
          <p:spPr>
            <a:xfrm>
              <a:off x="2586997" y="2449711"/>
              <a:ext cx="186698" cy="2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15" name="Oval 114"/>
            <p:cNvSpPr/>
            <p:nvPr/>
          </p:nvSpPr>
          <p:spPr>
            <a:xfrm>
              <a:off x="2142845" y="2765586"/>
              <a:ext cx="186698" cy="20819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cxnSp>
          <p:nvCxnSpPr>
            <p:cNvPr id="120" name="Straight Connector 119"/>
            <p:cNvCxnSpPr>
              <a:endCxn id="53" idx="3"/>
            </p:cNvCxnSpPr>
            <p:nvPr/>
          </p:nvCxnSpPr>
          <p:spPr>
            <a:xfrm flipV="1">
              <a:off x="3275535" y="1294330"/>
              <a:ext cx="244479" cy="52261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Rounded Rectangle 121"/>
            <p:cNvSpPr/>
            <p:nvPr/>
          </p:nvSpPr>
          <p:spPr>
            <a:xfrm>
              <a:off x="2445144" y="2424028"/>
              <a:ext cx="547182" cy="46775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cxnSp>
        <p:nvCxnSpPr>
          <p:cNvPr id="64" name="Straight Connector 63"/>
          <p:cNvCxnSpPr/>
          <p:nvPr/>
        </p:nvCxnSpPr>
        <p:spPr>
          <a:xfrm>
            <a:off x="384373" y="2837922"/>
            <a:ext cx="672828" cy="82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070123" y="2231920"/>
            <a:ext cx="61753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6992018" y="4599043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8" name="Oval 67"/>
          <p:cNvSpPr/>
          <p:nvPr/>
        </p:nvSpPr>
        <p:spPr>
          <a:xfrm>
            <a:off x="10028103" y="2586321"/>
            <a:ext cx="49274" cy="57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0" name="Oval 69"/>
          <p:cNvSpPr/>
          <p:nvPr/>
        </p:nvSpPr>
        <p:spPr>
          <a:xfrm>
            <a:off x="7085814" y="4524875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2" name="Rectangle 71"/>
          <p:cNvSpPr/>
          <p:nvPr/>
        </p:nvSpPr>
        <p:spPr>
          <a:xfrm>
            <a:off x="9887369" y="4125605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74" name="Straight Connector 73"/>
          <p:cNvCxnSpPr/>
          <p:nvPr/>
        </p:nvCxnSpPr>
        <p:spPr>
          <a:xfrm flipH="1">
            <a:off x="822010" y="206759"/>
            <a:ext cx="66436" cy="40764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9972019" y="4038255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78" name="Straight Connector 77"/>
          <p:cNvCxnSpPr/>
          <p:nvPr/>
        </p:nvCxnSpPr>
        <p:spPr>
          <a:xfrm>
            <a:off x="6580879" y="4442033"/>
            <a:ext cx="0" cy="282586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6096000" y="557756"/>
            <a:ext cx="49274" cy="57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81" name="Straight Connector 80"/>
          <p:cNvCxnSpPr/>
          <p:nvPr/>
        </p:nvCxnSpPr>
        <p:spPr>
          <a:xfrm>
            <a:off x="10558999" y="3780262"/>
            <a:ext cx="1861601" cy="2464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384373" y="793148"/>
            <a:ext cx="528808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9417559" y="2417044"/>
            <a:ext cx="181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</a:t>
            </a:r>
            <a:endParaRPr lang="en-US" sz="1600" dirty="0"/>
          </a:p>
        </p:txBody>
      </p:sp>
      <p:sp>
        <p:nvSpPr>
          <p:cNvPr id="85" name="Rectangle 84"/>
          <p:cNvSpPr/>
          <p:nvPr/>
        </p:nvSpPr>
        <p:spPr>
          <a:xfrm>
            <a:off x="476386" y="2701971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0" name="Oval 89"/>
          <p:cNvSpPr/>
          <p:nvPr/>
        </p:nvSpPr>
        <p:spPr>
          <a:xfrm>
            <a:off x="574783" y="2590800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1" name="Rectangle 90"/>
          <p:cNvSpPr/>
          <p:nvPr/>
        </p:nvSpPr>
        <p:spPr>
          <a:xfrm>
            <a:off x="7853122" y="4421694"/>
            <a:ext cx="437732" cy="231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EXOR</a:t>
            </a:r>
            <a:endParaRPr lang="en-US" dirty="0"/>
          </a:p>
        </p:txBody>
      </p:sp>
      <p:sp>
        <p:nvSpPr>
          <p:cNvPr id="95" name="Oval 94"/>
          <p:cNvSpPr/>
          <p:nvPr/>
        </p:nvSpPr>
        <p:spPr>
          <a:xfrm>
            <a:off x="6536521" y="4404816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97" name="Straight Connector 96"/>
          <p:cNvCxnSpPr/>
          <p:nvPr/>
        </p:nvCxnSpPr>
        <p:spPr>
          <a:xfrm>
            <a:off x="6143196" y="4306854"/>
            <a:ext cx="972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endCxn id="90" idx="0"/>
          </p:cNvCxnSpPr>
          <p:nvPr/>
        </p:nvCxnSpPr>
        <p:spPr>
          <a:xfrm>
            <a:off x="620755" y="-366957"/>
            <a:ext cx="0" cy="295775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6428818" y="4125605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00" name="Straight Connector 99"/>
          <p:cNvCxnSpPr/>
          <p:nvPr/>
        </p:nvCxnSpPr>
        <p:spPr>
          <a:xfrm flipH="1">
            <a:off x="7124186" y="4306854"/>
            <a:ext cx="2666" cy="2176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6532394" y="2079324"/>
            <a:ext cx="4449097" cy="160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6437279" y="2769799"/>
            <a:ext cx="6175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/>
          <p:cNvSpPr/>
          <p:nvPr/>
        </p:nvSpPr>
        <p:spPr>
          <a:xfrm>
            <a:off x="8359174" y="3079522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6" name="TextBox 115"/>
          <p:cNvSpPr txBox="1"/>
          <p:nvPr/>
        </p:nvSpPr>
        <p:spPr>
          <a:xfrm>
            <a:off x="6204213" y="-347550"/>
            <a:ext cx="181410" cy="212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</a:t>
            </a:r>
            <a:endParaRPr lang="en-US" sz="1600" dirty="0"/>
          </a:p>
        </p:txBody>
      </p:sp>
      <p:sp>
        <p:nvSpPr>
          <p:cNvPr id="117" name="Oval 116"/>
          <p:cNvSpPr/>
          <p:nvPr/>
        </p:nvSpPr>
        <p:spPr>
          <a:xfrm>
            <a:off x="6726092" y="1506315"/>
            <a:ext cx="49274" cy="57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8" name="Oval 117"/>
          <p:cNvSpPr/>
          <p:nvPr/>
        </p:nvSpPr>
        <p:spPr>
          <a:xfrm>
            <a:off x="8452971" y="3005354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9" name="Rectangle 118"/>
          <p:cNvSpPr/>
          <p:nvPr/>
        </p:nvSpPr>
        <p:spPr>
          <a:xfrm>
            <a:off x="6598772" y="2606084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21" name="Straight Connector 120"/>
          <p:cNvCxnSpPr/>
          <p:nvPr/>
        </p:nvCxnSpPr>
        <p:spPr>
          <a:xfrm flipH="1">
            <a:off x="6724846" y="1535150"/>
            <a:ext cx="15200" cy="98358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2"/>
          <p:cNvSpPr/>
          <p:nvPr/>
        </p:nvSpPr>
        <p:spPr>
          <a:xfrm>
            <a:off x="6683423" y="2518734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24" name="Straight Connector 123"/>
          <p:cNvCxnSpPr/>
          <p:nvPr/>
        </p:nvCxnSpPr>
        <p:spPr>
          <a:xfrm>
            <a:off x="7925055" y="1811180"/>
            <a:ext cx="5466" cy="81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/>
          <p:cNvSpPr/>
          <p:nvPr/>
        </p:nvSpPr>
        <p:spPr>
          <a:xfrm>
            <a:off x="7519770" y="1505637"/>
            <a:ext cx="49274" cy="57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26" name="Straight Connector 125"/>
          <p:cNvCxnSpPr/>
          <p:nvPr/>
        </p:nvCxnSpPr>
        <p:spPr>
          <a:xfrm>
            <a:off x="384373" y="516439"/>
            <a:ext cx="509447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328479" y="198535"/>
            <a:ext cx="536918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6230003" y="-609600"/>
            <a:ext cx="181410" cy="212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</a:t>
            </a:r>
            <a:endParaRPr lang="en-US" sz="1600" dirty="0"/>
          </a:p>
        </p:txBody>
      </p:sp>
      <p:sp>
        <p:nvSpPr>
          <p:cNvPr id="129" name="Rectangle 128"/>
          <p:cNvSpPr/>
          <p:nvPr/>
        </p:nvSpPr>
        <p:spPr>
          <a:xfrm>
            <a:off x="6901166" y="3106660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30" name="Straight Connector 129"/>
          <p:cNvCxnSpPr/>
          <p:nvPr/>
        </p:nvCxnSpPr>
        <p:spPr>
          <a:xfrm>
            <a:off x="6437279" y="-246220"/>
            <a:ext cx="4617" cy="9390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Oval 130"/>
          <p:cNvSpPr/>
          <p:nvPr/>
        </p:nvSpPr>
        <p:spPr>
          <a:xfrm>
            <a:off x="6425317" y="1782346"/>
            <a:ext cx="49274" cy="57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2" name="TextBox 131"/>
          <p:cNvSpPr txBox="1"/>
          <p:nvPr/>
        </p:nvSpPr>
        <p:spPr>
          <a:xfrm>
            <a:off x="6229963" y="1052135"/>
            <a:ext cx="181410" cy="231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3" name="Straight Connector 132"/>
          <p:cNvCxnSpPr/>
          <p:nvPr/>
        </p:nvCxnSpPr>
        <p:spPr>
          <a:xfrm>
            <a:off x="7039610" y="2769799"/>
            <a:ext cx="0" cy="3368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Oval 133"/>
          <p:cNvSpPr/>
          <p:nvPr/>
        </p:nvSpPr>
        <p:spPr>
          <a:xfrm>
            <a:off x="6999563" y="2995489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5" name="Rectangle 134"/>
          <p:cNvSpPr/>
          <p:nvPr/>
        </p:nvSpPr>
        <p:spPr>
          <a:xfrm>
            <a:off x="6158396" y="1535471"/>
            <a:ext cx="1176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EXOR(A,B)</a:t>
            </a:r>
            <a:endParaRPr lang="en-US" dirty="0"/>
          </a:p>
        </p:txBody>
      </p:sp>
      <p:sp>
        <p:nvSpPr>
          <p:cNvPr id="136" name="Oval 135"/>
          <p:cNvSpPr/>
          <p:nvPr/>
        </p:nvSpPr>
        <p:spPr>
          <a:xfrm>
            <a:off x="7903677" y="2508773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37" name="Straight Connector 136"/>
          <p:cNvCxnSpPr/>
          <p:nvPr/>
        </p:nvCxnSpPr>
        <p:spPr>
          <a:xfrm>
            <a:off x="7510352" y="2787333"/>
            <a:ext cx="972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flipH="1">
            <a:off x="7510352" y="1553917"/>
            <a:ext cx="15200" cy="124084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Rectangle 138"/>
          <p:cNvSpPr/>
          <p:nvPr/>
        </p:nvSpPr>
        <p:spPr>
          <a:xfrm>
            <a:off x="7795974" y="2606084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0" name="Oval 139"/>
          <p:cNvSpPr/>
          <p:nvPr/>
        </p:nvSpPr>
        <p:spPr>
          <a:xfrm>
            <a:off x="7898761" y="1782346"/>
            <a:ext cx="49274" cy="57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41" name="Straight Connector 140"/>
          <p:cNvCxnSpPr/>
          <p:nvPr/>
        </p:nvCxnSpPr>
        <p:spPr>
          <a:xfrm flipH="1">
            <a:off x="8491342" y="2787333"/>
            <a:ext cx="2666" cy="2176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9479917" y="4681358"/>
            <a:ext cx="181410" cy="231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4" name="Straight Connector 143"/>
          <p:cNvCxnSpPr/>
          <p:nvPr/>
        </p:nvCxnSpPr>
        <p:spPr>
          <a:xfrm flipV="1">
            <a:off x="6267446" y="3757097"/>
            <a:ext cx="4449097" cy="160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>
            <a:off x="6210679" y="3303199"/>
            <a:ext cx="61753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/>
          <p:cNvSpPr/>
          <p:nvPr/>
        </p:nvSpPr>
        <p:spPr>
          <a:xfrm>
            <a:off x="8132574" y="3612922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7" name="TextBox 146"/>
          <p:cNvSpPr txBox="1"/>
          <p:nvPr/>
        </p:nvSpPr>
        <p:spPr>
          <a:xfrm>
            <a:off x="5977613" y="185850"/>
            <a:ext cx="181410" cy="212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</a:t>
            </a:r>
            <a:endParaRPr lang="en-US" sz="1600" dirty="0"/>
          </a:p>
        </p:txBody>
      </p:sp>
      <p:sp>
        <p:nvSpPr>
          <p:cNvPr id="148" name="Oval 147"/>
          <p:cNvSpPr/>
          <p:nvPr/>
        </p:nvSpPr>
        <p:spPr>
          <a:xfrm>
            <a:off x="6499492" y="2039715"/>
            <a:ext cx="49274" cy="57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9" name="Oval 148"/>
          <p:cNvSpPr/>
          <p:nvPr/>
        </p:nvSpPr>
        <p:spPr>
          <a:xfrm>
            <a:off x="8226371" y="3538754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0" name="Rectangle 149"/>
          <p:cNvSpPr/>
          <p:nvPr/>
        </p:nvSpPr>
        <p:spPr>
          <a:xfrm>
            <a:off x="6372172" y="3139484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51" name="Straight Connector 150"/>
          <p:cNvCxnSpPr/>
          <p:nvPr/>
        </p:nvCxnSpPr>
        <p:spPr>
          <a:xfrm flipH="1">
            <a:off x="6498246" y="2068550"/>
            <a:ext cx="15200" cy="98358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Oval 151"/>
          <p:cNvSpPr/>
          <p:nvPr/>
        </p:nvSpPr>
        <p:spPr>
          <a:xfrm>
            <a:off x="6456823" y="3052134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53" name="Straight Connector 152"/>
          <p:cNvCxnSpPr/>
          <p:nvPr/>
        </p:nvCxnSpPr>
        <p:spPr>
          <a:xfrm>
            <a:off x="7698455" y="2344580"/>
            <a:ext cx="5466" cy="81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Oval 153"/>
          <p:cNvSpPr/>
          <p:nvPr/>
        </p:nvSpPr>
        <p:spPr>
          <a:xfrm>
            <a:off x="7293170" y="2039037"/>
            <a:ext cx="49274" cy="57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55" name="Straight Connector 154"/>
          <p:cNvCxnSpPr/>
          <p:nvPr/>
        </p:nvCxnSpPr>
        <p:spPr>
          <a:xfrm>
            <a:off x="345733" y="1512166"/>
            <a:ext cx="513311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>
            <a:off x="371251" y="1185142"/>
            <a:ext cx="530120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/>
          <p:cNvSpPr txBox="1"/>
          <p:nvPr/>
        </p:nvSpPr>
        <p:spPr>
          <a:xfrm>
            <a:off x="6003403" y="-76200"/>
            <a:ext cx="181410" cy="212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</a:t>
            </a:r>
            <a:endParaRPr lang="en-US" sz="1600" dirty="0"/>
          </a:p>
        </p:txBody>
      </p:sp>
      <p:sp>
        <p:nvSpPr>
          <p:cNvPr id="158" name="Rectangle 157"/>
          <p:cNvSpPr/>
          <p:nvPr/>
        </p:nvSpPr>
        <p:spPr>
          <a:xfrm>
            <a:off x="6674566" y="3640060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59" name="Straight Connector 158"/>
          <p:cNvCxnSpPr/>
          <p:nvPr/>
        </p:nvCxnSpPr>
        <p:spPr>
          <a:xfrm>
            <a:off x="6210679" y="287180"/>
            <a:ext cx="4617" cy="93907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Oval 159"/>
          <p:cNvSpPr/>
          <p:nvPr/>
        </p:nvSpPr>
        <p:spPr>
          <a:xfrm>
            <a:off x="6198717" y="258346"/>
            <a:ext cx="49274" cy="57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1" name="TextBox 160"/>
          <p:cNvSpPr txBox="1"/>
          <p:nvPr/>
        </p:nvSpPr>
        <p:spPr>
          <a:xfrm>
            <a:off x="133396" y="2682542"/>
            <a:ext cx="181410" cy="231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2" name="Straight Connector 161"/>
          <p:cNvCxnSpPr/>
          <p:nvPr/>
        </p:nvCxnSpPr>
        <p:spPr>
          <a:xfrm>
            <a:off x="6813010" y="3303199"/>
            <a:ext cx="0" cy="3368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Oval 162"/>
          <p:cNvSpPr/>
          <p:nvPr/>
        </p:nvSpPr>
        <p:spPr>
          <a:xfrm>
            <a:off x="6772963" y="3528889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4" name="Rectangle 163"/>
          <p:cNvSpPr/>
          <p:nvPr/>
        </p:nvSpPr>
        <p:spPr>
          <a:xfrm>
            <a:off x="8993678" y="3435573"/>
            <a:ext cx="1176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EXOR(A,B)</a:t>
            </a:r>
            <a:endParaRPr lang="en-US" dirty="0"/>
          </a:p>
        </p:txBody>
      </p:sp>
      <p:sp>
        <p:nvSpPr>
          <p:cNvPr id="165" name="Oval 164"/>
          <p:cNvSpPr/>
          <p:nvPr/>
        </p:nvSpPr>
        <p:spPr>
          <a:xfrm>
            <a:off x="7677077" y="3042173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66" name="Straight Connector 165"/>
          <p:cNvCxnSpPr/>
          <p:nvPr/>
        </p:nvCxnSpPr>
        <p:spPr>
          <a:xfrm>
            <a:off x="7283752" y="3320733"/>
            <a:ext cx="9724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flipH="1">
            <a:off x="7283752" y="2087317"/>
            <a:ext cx="15200" cy="124084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Rectangle 167"/>
          <p:cNvSpPr/>
          <p:nvPr/>
        </p:nvSpPr>
        <p:spPr>
          <a:xfrm>
            <a:off x="7569374" y="3139484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9" name="Oval 168"/>
          <p:cNvSpPr/>
          <p:nvPr/>
        </p:nvSpPr>
        <p:spPr>
          <a:xfrm>
            <a:off x="7672161" y="2315746"/>
            <a:ext cx="49274" cy="576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70" name="Straight Connector 169"/>
          <p:cNvCxnSpPr/>
          <p:nvPr/>
        </p:nvCxnSpPr>
        <p:spPr>
          <a:xfrm flipH="1">
            <a:off x="8264742" y="3320733"/>
            <a:ext cx="2666" cy="2176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92641" y="34700"/>
            <a:ext cx="336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</a:t>
            </a:r>
            <a:endParaRPr lang="en-US" sz="1600" b="1" dirty="0"/>
          </a:p>
        </p:txBody>
      </p:sp>
      <p:sp>
        <p:nvSpPr>
          <p:cNvPr id="172" name="TextBox 171"/>
          <p:cNvSpPr txBox="1"/>
          <p:nvPr/>
        </p:nvSpPr>
        <p:spPr>
          <a:xfrm>
            <a:off x="120663" y="1679013"/>
            <a:ext cx="336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h</a:t>
            </a:r>
            <a:endParaRPr lang="en-US" sz="1400" b="1" dirty="0"/>
          </a:p>
        </p:txBody>
      </p:sp>
      <p:sp>
        <p:nvSpPr>
          <p:cNvPr id="173" name="TextBox 172"/>
          <p:cNvSpPr txBox="1"/>
          <p:nvPr/>
        </p:nvSpPr>
        <p:spPr>
          <a:xfrm>
            <a:off x="92362" y="335517"/>
            <a:ext cx="336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b</a:t>
            </a:r>
            <a:endParaRPr lang="en-US" sz="1600" b="1" dirty="0"/>
          </a:p>
        </p:txBody>
      </p:sp>
      <p:sp>
        <p:nvSpPr>
          <p:cNvPr id="174" name="TextBox 173"/>
          <p:cNvSpPr txBox="1"/>
          <p:nvPr/>
        </p:nvSpPr>
        <p:spPr>
          <a:xfrm>
            <a:off x="120663" y="615426"/>
            <a:ext cx="336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</a:t>
            </a:r>
            <a:endParaRPr lang="en-US" sz="1600" b="1" dirty="0"/>
          </a:p>
        </p:txBody>
      </p:sp>
      <p:sp>
        <p:nvSpPr>
          <p:cNvPr id="175" name="TextBox 174"/>
          <p:cNvSpPr txBox="1"/>
          <p:nvPr/>
        </p:nvSpPr>
        <p:spPr>
          <a:xfrm>
            <a:off x="120663" y="1001942"/>
            <a:ext cx="336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</a:t>
            </a:r>
            <a:endParaRPr lang="en-US" sz="1600" b="1" dirty="0"/>
          </a:p>
        </p:txBody>
      </p:sp>
      <p:sp>
        <p:nvSpPr>
          <p:cNvPr id="176" name="TextBox 175"/>
          <p:cNvSpPr txBox="1"/>
          <p:nvPr/>
        </p:nvSpPr>
        <p:spPr>
          <a:xfrm>
            <a:off x="44463" y="1371600"/>
            <a:ext cx="336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g</a:t>
            </a:r>
            <a:endParaRPr lang="en-US" sz="1600" b="1" dirty="0"/>
          </a:p>
        </p:txBody>
      </p:sp>
      <p:cxnSp>
        <p:nvCxnSpPr>
          <p:cNvPr id="177" name="Straight Connector 176"/>
          <p:cNvCxnSpPr/>
          <p:nvPr/>
        </p:nvCxnSpPr>
        <p:spPr>
          <a:xfrm>
            <a:off x="418938" y="1795582"/>
            <a:ext cx="495995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380298" y="2514600"/>
            <a:ext cx="485131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>
            <a:off x="373439" y="2170978"/>
            <a:ext cx="4825800" cy="2480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/>
          <p:cNvSpPr txBox="1"/>
          <p:nvPr/>
        </p:nvSpPr>
        <p:spPr>
          <a:xfrm flipH="1">
            <a:off x="114300" y="2343624"/>
            <a:ext cx="4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</a:t>
            </a:r>
            <a:endParaRPr lang="en-US" b="1" dirty="0"/>
          </a:p>
        </p:txBody>
      </p:sp>
      <p:sp>
        <p:nvSpPr>
          <p:cNvPr id="181" name="TextBox 180"/>
          <p:cNvSpPr txBox="1"/>
          <p:nvPr/>
        </p:nvSpPr>
        <p:spPr>
          <a:xfrm>
            <a:off x="120663" y="2004376"/>
            <a:ext cx="336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i</a:t>
            </a:r>
            <a:endParaRPr lang="en-US" sz="1600" b="1" dirty="0"/>
          </a:p>
        </p:txBody>
      </p:sp>
      <p:cxnSp>
        <p:nvCxnSpPr>
          <p:cNvPr id="182" name="Straight Connector 181"/>
          <p:cNvCxnSpPr/>
          <p:nvPr/>
        </p:nvCxnSpPr>
        <p:spPr>
          <a:xfrm>
            <a:off x="7322820" y="5146900"/>
            <a:ext cx="8305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7381992" y="2842103"/>
            <a:ext cx="0" cy="23130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Rectangle 183"/>
          <p:cNvSpPr/>
          <p:nvPr/>
        </p:nvSpPr>
        <p:spPr>
          <a:xfrm>
            <a:off x="7646806" y="5010949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85" name="Oval 184"/>
          <p:cNvSpPr/>
          <p:nvPr/>
        </p:nvSpPr>
        <p:spPr>
          <a:xfrm>
            <a:off x="7745203" y="4899778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86" name="Straight Connector 185"/>
          <p:cNvCxnSpPr>
            <a:endCxn id="185" idx="0"/>
          </p:cNvCxnSpPr>
          <p:nvPr/>
        </p:nvCxnSpPr>
        <p:spPr>
          <a:xfrm>
            <a:off x="7791175" y="3250835"/>
            <a:ext cx="0" cy="164894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>
            <a:off x="7177973" y="5146900"/>
            <a:ext cx="8305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>
            <a:off x="7237145" y="2297435"/>
            <a:ext cx="0" cy="28576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Rectangle 196"/>
          <p:cNvSpPr/>
          <p:nvPr/>
        </p:nvSpPr>
        <p:spPr>
          <a:xfrm>
            <a:off x="7501959" y="5010949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8" name="Oval 197"/>
          <p:cNvSpPr/>
          <p:nvPr/>
        </p:nvSpPr>
        <p:spPr>
          <a:xfrm>
            <a:off x="7600356" y="4899778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08" name="Straight Connector 207"/>
          <p:cNvCxnSpPr/>
          <p:nvPr/>
        </p:nvCxnSpPr>
        <p:spPr>
          <a:xfrm>
            <a:off x="8397173" y="5146900"/>
            <a:ext cx="8305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/>
          <p:nvPr/>
        </p:nvCxnSpPr>
        <p:spPr>
          <a:xfrm>
            <a:off x="8456345" y="2297435"/>
            <a:ext cx="0" cy="28576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Rectangle 209"/>
          <p:cNvSpPr/>
          <p:nvPr/>
        </p:nvSpPr>
        <p:spPr>
          <a:xfrm>
            <a:off x="8721159" y="5010949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1" name="Oval 210"/>
          <p:cNvSpPr/>
          <p:nvPr/>
        </p:nvSpPr>
        <p:spPr>
          <a:xfrm>
            <a:off x="8819556" y="4899778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12" name="Straight Connector 211"/>
          <p:cNvCxnSpPr>
            <a:endCxn id="211" idx="0"/>
          </p:cNvCxnSpPr>
          <p:nvPr/>
        </p:nvCxnSpPr>
        <p:spPr>
          <a:xfrm>
            <a:off x="8865528" y="2590971"/>
            <a:ext cx="0" cy="230880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Oval 220"/>
          <p:cNvSpPr/>
          <p:nvPr/>
        </p:nvSpPr>
        <p:spPr>
          <a:xfrm>
            <a:off x="5937976" y="1097530"/>
            <a:ext cx="91617" cy="928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22" name="Rounded Rectangle 221"/>
          <p:cNvSpPr/>
          <p:nvPr/>
        </p:nvSpPr>
        <p:spPr>
          <a:xfrm>
            <a:off x="5896947" y="1117352"/>
            <a:ext cx="268514" cy="2085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23" name="Rounded Rectangle 222"/>
          <p:cNvSpPr/>
          <p:nvPr/>
        </p:nvSpPr>
        <p:spPr>
          <a:xfrm>
            <a:off x="6729746" y="685800"/>
            <a:ext cx="415976" cy="3704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24" name="Rounded Rectangle 223"/>
          <p:cNvSpPr/>
          <p:nvPr/>
        </p:nvSpPr>
        <p:spPr>
          <a:xfrm>
            <a:off x="5829763" y="807190"/>
            <a:ext cx="339860" cy="3704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25" name="Rounded Rectangle 224"/>
          <p:cNvSpPr/>
          <p:nvPr/>
        </p:nvSpPr>
        <p:spPr>
          <a:xfrm>
            <a:off x="7046686" y="1193624"/>
            <a:ext cx="268514" cy="2085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cxnSp>
        <p:nvCxnSpPr>
          <p:cNvPr id="230" name="Straight Connector 229"/>
          <p:cNvCxnSpPr/>
          <p:nvPr/>
        </p:nvCxnSpPr>
        <p:spPr>
          <a:xfrm>
            <a:off x="8392281" y="5751584"/>
            <a:ext cx="510853" cy="82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>
            <a:off x="1077954" y="2837922"/>
            <a:ext cx="0" cy="3368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/>
          <p:nvPr/>
        </p:nvCxnSpPr>
        <p:spPr>
          <a:xfrm>
            <a:off x="822010" y="3387353"/>
            <a:ext cx="618170" cy="1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Rectangle 232"/>
          <p:cNvSpPr/>
          <p:nvPr/>
        </p:nvSpPr>
        <p:spPr>
          <a:xfrm>
            <a:off x="933586" y="3251402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4" name="Oval 233"/>
          <p:cNvSpPr/>
          <p:nvPr/>
        </p:nvSpPr>
        <p:spPr>
          <a:xfrm>
            <a:off x="1031983" y="3140231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2" name="TextBox 51"/>
          <p:cNvSpPr txBox="1"/>
          <p:nvPr/>
        </p:nvSpPr>
        <p:spPr>
          <a:xfrm>
            <a:off x="1271018" y="3483573"/>
            <a:ext cx="76740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a+b</a:t>
            </a:r>
            <a:endParaRPr lang="en-US" dirty="0"/>
          </a:p>
        </p:txBody>
      </p:sp>
      <p:cxnSp>
        <p:nvCxnSpPr>
          <p:cNvPr id="236" name="Straight Connector 235"/>
          <p:cNvCxnSpPr/>
          <p:nvPr/>
        </p:nvCxnSpPr>
        <p:spPr>
          <a:xfrm>
            <a:off x="1393952" y="2879422"/>
            <a:ext cx="672828" cy="82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 flipH="1">
            <a:off x="1831589" y="1193435"/>
            <a:ext cx="39121" cy="31312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Rectangle 237"/>
          <p:cNvSpPr/>
          <p:nvPr/>
        </p:nvSpPr>
        <p:spPr>
          <a:xfrm>
            <a:off x="1485965" y="2743471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9" name="Oval 238"/>
          <p:cNvSpPr/>
          <p:nvPr/>
        </p:nvSpPr>
        <p:spPr>
          <a:xfrm>
            <a:off x="1584362" y="2632300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40" name="Straight Connector 239"/>
          <p:cNvCxnSpPr>
            <a:endCxn id="239" idx="0"/>
          </p:cNvCxnSpPr>
          <p:nvPr/>
        </p:nvCxnSpPr>
        <p:spPr>
          <a:xfrm>
            <a:off x="1630334" y="-102730"/>
            <a:ext cx="0" cy="27350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TextBox 240"/>
          <p:cNvSpPr txBox="1"/>
          <p:nvPr/>
        </p:nvSpPr>
        <p:spPr>
          <a:xfrm>
            <a:off x="1142975" y="2724042"/>
            <a:ext cx="181410" cy="231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0" name="Straight Connector 249"/>
          <p:cNvCxnSpPr/>
          <p:nvPr/>
        </p:nvCxnSpPr>
        <p:spPr>
          <a:xfrm>
            <a:off x="2087533" y="2879422"/>
            <a:ext cx="0" cy="3368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>
            <a:off x="1831589" y="3428853"/>
            <a:ext cx="618170" cy="1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Rectangle 251"/>
          <p:cNvSpPr/>
          <p:nvPr/>
        </p:nvSpPr>
        <p:spPr>
          <a:xfrm>
            <a:off x="1943165" y="3292902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3" name="Oval 252"/>
          <p:cNvSpPr/>
          <p:nvPr/>
        </p:nvSpPr>
        <p:spPr>
          <a:xfrm>
            <a:off x="2041562" y="3181731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4" name="TextBox 253"/>
          <p:cNvSpPr txBox="1"/>
          <p:nvPr/>
        </p:nvSpPr>
        <p:spPr>
          <a:xfrm>
            <a:off x="2280597" y="3525073"/>
            <a:ext cx="76740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c+d</a:t>
            </a:r>
            <a:endParaRPr lang="en-US" dirty="0"/>
          </a:p>
        </p:txBody>
      </p:sp>
      <p:cxnSp>
        <p:nvCxnSpPr>
          <p:cNvPr id="256" name="Straight Connector 255"/>
          <p:cNvCxnSpPr/>
          <p:nvPr/>
        </p:nvCxnSpPr>
        <p:spPr>
          <a:xfrm>
            <a:off x="2561334" y="2924474"/>
            <a:ext cx="672828" cy="82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2998971" y="1795582"/>
            <a:ext cx="2" cy="25742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Rectangle 257"/>
          <p:cNvSpPr/>
          <p:nvPr/>
        </p:nvSpPr>
        <p:spPr>
          <a:xfrm>
            <a:off x="2653347" y="2788523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9" name="Oval 258"/>
          <p:cNvSpPr/>
          <p:nvPr/>
        </p:nvSpPr>
        <p:spPr>
          <a:xfrm>
            <a:off x="2751744" y="2677352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60" name="Straight Connector 259"/>
          <p:cNvCxnSpPr>
            <a:endCxn id="259" idx="0"/>
          </p:cNvCxnSpPr>
          <p:nvPr/>
        </p:nvCxnSpPr>
        <p:spPr>
          <a:xfrm>
            <a:off x="2790216" y="616288"/>
            <a:ext cx="7500" cy="20610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>
            <a:off x="3254915" y="2924474"/>
            <a:ext cx="0" cy="3368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2998971" y="3473905"/>
            <a:ext cx="618170" cy="1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Rectangle 262"/>
          <p:cNvSpPr/>
          <p:nvPr/>
        </p:nvSpPr>
        <p:spPr>
          <a:xfrm>
            <a:off x="3110547" y="3337954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4" name="Oval 263"/>
          <p:cNvSpPr/>
          <p:nvPr/>
        </p:nvSpPr>
        <p:spPr>
          <a:xfrm>
            <a:off x="3208944" y="3226783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5" name="TextBox 264"/>
          <p:cNvSpPr txBox="1"/>
          <p:nvPr/>
        </p:nvSpPr>
        <p:spPr>
          <a:xfrm>
            <a:off x="3447979" y="3570125"/>
            <a:ext cx="76740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g+h</a:t>
            </a:r>
            <a:endParaRPr lang="en-US" dirty="0"/>
          </a:p>
        </p:txBody>
      </p:sp>
      <p:cxnSp>
        <p:nvCxnSpPr>
          <p:cNvPr id="269" name="Straight Connector 268"/>
          <p:cNvCxnSpPr/>
          <p:nvPr/>
        </p:nvCxnSpPr>
        <p:spPr>
          <a:xfrm>
            <a:off x="3527552" y="2936308"/>
            <a:ext cx="672828" cy="822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3965191" y="2510727"/>
            <a:ext cx="0" cy="18708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Rectangle 270"/>
          <p:cNvSpPr/>
          <p:nvPr/>
        </p:nvSpPr>
        <p:spPr>
          <a:xfrm>
            <a:off x="3619565" y="2800357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2" name="Oval 271"/>
          <p:cNvSpPr/>
          <p:nvPr/>
        </p:nvSpPr>
        <p:spPr>
          <a:xfrm>
            <a:off x="3717962" y="2689186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73" name="Straight Connector 272"/>
          <p:cNvCxnSpPr>
            <a:endCxn id="272" idx="0"/>
          </p:cNvCxnSpPr>
          <p:nvPr/>
        </p:nvCxnSpPr>
        <p:spPr>
          <a:xfrm>
            <a:off x="3756434" y="1299905"/>
            <a:ext cx="7500" cy="13892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4221133" y="2936308"/>
            <a:ext cx="0" cy="3368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>
            <a:off x="3965189" y="3485739"/>
            <a:ext cx="618170" cy="1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Rectangle 275"/>
          <p:cNvSpPr/>
          <p:nvPr/>
        </p:nvSpPr>
        <p:spPr>
          <a:xfrm>
            <a:off x="4076765" y="3349788"/>
            <a:ext cx="247231" cy="288351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7" name="Oval 276"/>
          <p:cNvSpPr/>
          <p:nvPr/>
        </p:nvSpPr>
        <p:spPr>
          <a:xfrm>
            <a:off x="4175162" y="3238617"/>
            <a:ext cx="91943" cy="86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8" name="TextBox 277"/>
          <p:cNvSpPr txBox="1"/>
          <p:nvPr/>
        </p:nvSpPr>
        <p:spPr>
          <a:xfrm>
            <a:off x="4414197" y="3581959"/>
            <a:ext cx="76740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i+k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518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6011091"/>
            <a:ext cx="8229600" cy="833846"/>
          </a:xfrm>
          <a:solidFill>
            <a:schemeClr val="bg2"/>
          </a:solidFill>
        </p:spPr>
        <p:txBody>
          <a:bodyPr/>
          <a:lstStyle/>
          <a:p>
            <a:r>
              <a:rPr lang="en-US" dirty="0" err="1" smtClean="0"/>
              <a:t>Memristors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reversible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2938790"/>
            <a:ext cx="6019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676400" y="3837950"/>
            <a:ext cx="4114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owchart: Stored Data 6"/>
          <p:cNvSpPr/>
          <p:nvPr/>
        </p:nvSpPr>
        <p:spPr>
          <a:xfrm rot="10800000">
            <a:off x="2514600" y="2786390"/>
            <a:ext cx="914400" cy="685800"/>
          </a:xfrm>
          <a:prstGeom prst="flowChartOnlineStorag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2514599" y="2862590"/>
            <a:ext cx="152401" cy="152401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Elbow Connector 9"/>
          <p:cNvCxnSpPr/>
          <p:nvPr/>
        </p:nvCxnSpPr>
        <p:spPr>
          <a:xfrm rot="5400000" flipH="1" flipV="1">
            <a:off x="2179320" y="3350270"/>
            <a:ext cx="518160" cy="457200"/>
          </a:xfrm>
          <a:prstGeom prst="bentConnector3">
            <a:avLst>
              <a:gd name="adj1" fmla="val 10546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Stored Data 12"/>
          <p:cNvSpPr/>
          <p:nvPr/>
        </p:nvSpPr>
        <p:spPr>
          <a:xfrm rot="10800000">
            <a:off x="4114800" y="2786391"/>
            <a:ext cx="914400" cy="685800"/>
          </a:xfrm>
          <a:prstGeom prst="flowChartOnlineStorag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4114799" y="2862591"/>
            <a:ext cx="152401" cy="152401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Elbow Connector 14"/>
          <p:cNvCxnSpPr/>
          <p:nvPr/>
        </p:nvCxnSpPr>
        <p:spPr>
          <a:xfrm rot="5400000" flipH="1" flipV="1">
            <a:off x="3238500" y="3738889"/>
            <a:ext cx="1371599" cy="533400"/>
          </a:xfrm>
          <a:prstGeom prst="bentConnector3">
            <a:avLst>
              <a:gd name="adj1" fmla="val 10142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24000" y="4656555"/>
            <a:ext cx="4114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90600" y="263399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1151709" y="357634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066800" y="4394945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</a:t>
            </a:r>
            <a:endParaRPr lang="en-US" sz="2800" dirty="0"/>
          </a:p>
        </p:txBody>
      </p:sp>
      <p:sp>
        <p:nvSpPr>
          <p:cNvPr id="22" name="Flowchart: Stored Data 21"/>
          <p:cNvSpPr/>
          <p:nvPr/>
        </p:nvSpPr>
        <p:spPr>
          <a:xfrm rot="10800000">
            <a:off x="5791200" y="2786390"/>
            <a:ext cx="914400" cy="685800"/>
          </a:xfrm>
          <a:prstGeom prst="flowChartOnlineStorag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/>
          <p:cNvSpPr/>
          <p:nvPr/>
        </p:nvSpPr>
        <p:spPr>
          <a:xfrm>
            <a:off x="5791199" y="2862590"/>
            <a:ext cx="152401" cy="152401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Elbow Connector 23"/>
          <p:cNvCxnSpPr/>
          <p:nvPr/>
        </p:nvCxnSpPr>
        <p:spPr>
          <a:xfrm rot="5400000" flipH="1" flipV="1">
            <a:off x="4533900" y="4119891"/>
            <a:ext cx="2133601" cy="533399"/>
          </a:xfrm>
          <a:prstGeom prst="bentConnector3">
            <a:avLst>
              <a:gd name="adj1" fmla="val 101429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600200" y="5453390"/>
            <a:ext cx="4114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160418" y="519178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</a:t>
            </a:r>
            <a:endParaRPr lang="en-US" sz="28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541418" y="2049083"/>
            <a:ext cx="562791" cy="8465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99209" y="1191849"/>
            <a:ext cx="1905000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Working (memorizing) </a:t>
            </a:r>
            <a:r>
              <a:rPr lang="en-US" dirty="0" err="1" smtClean="0"/>
              <a:t>memristor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514599" y="1828800"/>
            <a:ext cx="167640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a</a:t>
            </a:r>
            <a:r>
              <a:rPr lang="en-US" dirty="0" err="1" smtClean="0">
                <a:sym typeface="Wingdings" pitchFamily="2" charset="2"/>
              </a:rPr>
              <a:t>b</a:t>
            </a:r>
            <a:r>
              <a:rPr lang="en-US" dirty="0" smtClean="0">
                <a:sym typeface="Wingdings" pitchFamily="2" charset="2"/>
              </a:rPr>
              <a:t>) = </a:t>
            </a:r>
            <a:r>
              <a:rPr lang="en-US" dirty="0" err="1" smtClean="0">
                <a:sym typeface="Wingdings" pitchFamily="2" charset="2"/>
              </a:rPr>
              <a:t>a’+b</a:t>
            </a:r>
            <a:endParaRPr lang="en-US" dirty="0"/>
          </a:p>
        </p:txBody>
      </p:sp>
      <p:cxnSp>
        <p:nvCxnSpPr>
          <p:cNvPr id="36" name="Straight Arrow Connector 35"/>
          <p:cNvCxnSpPr>
            <a:stCxn id="34" idx="2"/>
          </p:cNvCxnSpPr>
          <p:nvPr/>
        </p:nvCxnSpPr>
        <p:spPr>
          <a:xfrm>
            <a:off x="3352800" y="2198132"/>
            <a:ext cx="381000" cy="6644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7370718" y="2198132"/>
            <a:ext cx="325482" cy="65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040233" y="1066800"/>
            <a:ext cx="1903367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((</a:t>
            </a:r>
            <a:r>
              <a:rPr lang="en-US" dirty="0" err="1" smtClean="0"/>
              <a:t>a</a:t>
            </a:r>
            <a:r>
              <a:rPr lang="en-US" dirty="0" err="1" smtClean="0">
                <a:sym typeface="Wingdings" pitchFamily="2" charset="2"/>
              </a:rPr>
              <a:t>b</a:t>
            </a:r>
            <a:r>
              <a:rPr lang="en-US" dirty="0" smtClean="0">
                <a:sym typeface="Wingdings" pitchFamily="2" charset="2"/>
              </a:rPr>
              <a:t>)  c) = (</a:t>
            </a:r>
            <a:r>
              <a:rPr lang="en-US" dirty="0" err="1" smtClean="0">
                <a:sym typeface="Wingdings" pitchFamily="2" charset="2"/>
              </a:rPr>
              <a:t>a’+b</a:t>
            </a:r>
            <a:r>
              <a:rPr lang="en-US" dirty="0" smtClean="0">
                <a:sym typeface="Wingdings" pitchFamily="2" charset="2"/>
              </a:rPr>
              <a:t>)’+c)=(</a:t>
            </a:r>
            <a:r>
              <a:rPr lang="en-US" dirty="0" err="1" smtClean="0">
                <a:sym typeface="Wingdings" pitchFamily="2" charset="2"/>
              </a:rPr>
              <a:t>ab</a:t>
            </a:r>
            <a:r>
              <a:rPr lang="en-US" dirty="0" smtClean="0">
                <a:sym typeface="Wingdings" pitchFamily="2" charset="2"/>
              </a:rPr>
              <a:t>’+c)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41" idx="2"/>
          </p:cNvCxnSpPr>
          <p:nvPr/>
        </p:nvCxnSpPr>
        <p:spPr>
          <a:xfrm>
            <a:off x="4991917" y="1713131"/>
            <a:ext cx="646883" cy="12300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324600" y="466635"/>
            <a:ext cx="1903367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(((</a:t>
            </a:r>
            <a:r>
              <a:rPr lang="en-US" dirty="0" err="1" smtClean="0"/>
              <a:t>a</a:t>
            </a:r>
            <a:r>
              <a:rPr lang="en-US" dirty="0" err="1" smtClean="0">
                <a:sym typeface="Wingdings" pitchFamily="2" charset="2"/>
              </a:rPr>
              <a:t>b</a:t>
            </a:r>
            <a:r>
              <a:rPr lang="en-US" dirty="0" smtClean="0">
                <a:sym typeface="Wingdings" pitchFamily="2" charset="2"/>
              </a:rPr>
              <a:t>)  c) d)</a:t>
            </a:r>
            <a:endParaRPr lang="en-US" dirty="0" smtClean="0"/>
          </a:p>
          <a:p>
            <a:r>
              <a:rPr lang="en-US" dirty="0" smtClean="0"/>
              <a:t>=( </a:t>
            </a:r>
            <a:r>
              <a:rPr lang="en-US" dirty="0">
                <a:sym typeface="Wingdings" pitchFamily="2" charset="2"/>
              </a:rPr>
              <a:t>(</a:t>
            </a:r>
            <a:r>
              <a:rPr lang="en-US" dirty="0" err="1" smtClean="0">
                <a:sym typeface="Wingdings" pitchFamily="2" charset="2"/>
              </a:rPr>
              <a:t>ab</a:t>
            </a:r>
            <a:r>
              <a:rPr lang="en-US" dirty="0" smtClean="0">
                <a:sym typeface="Wingdings" pitchFamily="2" charset="2"/>
              </a:rPr>
              <a:t>’+c)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 d) = ((</a:t>
            </a:r>
            <a:r>
              <a:rPr lang="en-US" dirty="0" err="1" smtClean="0">
                <a:sym typeface="Wingdings" pitchFamily="2" charset="2"/>
              </a:rPr>
              <a:t>ab</a:t>
            </a:r>
            <a:r>
              <a:rPr lang="en-US" dirty="0" smtClean="0">
                <a:sym typeface="Wingdings" pitchFamily="2" charset="2"/>
              </a:rPr>
              <a:t>’)+c)’ +d =(</a:t>
            </a:r>
            <a:r>
              <a:rPr lang="en-US" dirty="0" err="1" smtClean="0">
                <a:sym typeface="Wingdings" pitchFamily="2" charset="2"/>
              </a:rPr>
              <a:t>ab</a:t>
            </a:r>
            <a:r>
              <a:rPr lang="en-US" dirty="0" smtClean="0">
                <a:sym typeface="Wingdings" pitchFamily="2" charset="2"/>
              </a:rPr>
              <a:t>’)’ * c’ + d =</a:t>
            </a:r>
          </a:p>
          <a:p>
            <a:r>
              <a:rPr lang="en-US" dirty="0" smtClean="0">
                <a:sym typeface="Wingdings" pitchFamily="2" charset="2"/>
              </a:rPr>
              <a:t>= (</a:t>
            </a:r>
            <a:r>
              <a:rPr lang="en-US" dirty="0" err="1" smtClean="0">
                <a:sym typeface="Wingdings" pitchFamily="2" charset="2"/>
              </a:rPr>
              <a:t>a’+b</a:t>
            </a:r>
            <a:r>
              <a:rPr lang="en-US" dirty="0" smtClean="0">
                <a:sym typeface="Wingdings" pitchFamily="2" charset="2"/>
              </a:rPr>
              <a:t>)</a:t>
            </a:r>
            <a:r>
              <a:rPr lang="en-US" dirty="0" err="1" smtClean="0">
                <a:sym typeface="Wingdings" pitchFamily="2" charset="2"/>
              </a:rPr>
              <a:t>c’+d</a:t>
            </a:r>
            <a:r>
              <a:rPr lang="en-US" dirty="0" smtClean="0">
                <a:sym typeface="Wingdings" pitchFamily="2" charset="2"/>
              </a:rPr>
              <a:t>=</a:t>
            </a:r>
          </a:p>
          <a:p>
            <a:r>
              <a:rPr lang="en-US" dirty="0" smtClean="0">
                <a:sym typeface="Wingdings" pitchFamily="2" charset="2"/>
              </a:rPr>
              <a:t>=</a:t>
            </a:r>
            <a:r>
              <a:rPr lang="en-US" dirty="0" err="1" smtClean="0">
                <a:sym typeface="Wingdings" pitchFamily="2" charset="2"/>
              </a:rPr>
              <a:t>a’c</a:t>
            </a:r>
            <a:r>
              <a:rPr lang="en-US" dirty="0" smtClean="0">
                <a:sym typeface="Wingdings" pitchFamily="2" charset="2"/>
              </a:rPr>
              <a:t>’ + </a:t>
            </a:r>
            <a:r>
              <a:rPr lang="en-US" dirty="0" err="1" smtClean="0">
                <a:sym typeface="Wingdings" pitchFamily="2" charset="2"/>
              </a:rPr>
              <a:t>bc</a:t>
            </a:r>
            <a:r>
              <a:rPr lang="en-US" dirty="0" smtClean="0">
                <a:sym typeface="Wingdings" pitchFamily="2" charset="2"/>
              </a:rPr>
              <a:t>’ + 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12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685800" y="2548355"/>
            <a:ext cx="32004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38200" y="4530328"/>
            <a:ext cx="4114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owchart: Stored Data 6"/>
          <p:cNvSpPr/>
          <p:nvPr/>
        </p:nvSpPr>
        <p:spPr>
          <a:xfrm rot="10800000">
            <a:off x="4191000" y="4091941"/>
            <a:ext cx="914400" cy="685800"/>
          </a:xfrm>
          <a:prstGeom prst="flowChartOnlineStorag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4190999" y="4131866"/>
            <a:ext cx="152401" cy="152401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Elbow Connector 9"/>
          <p:cNvCxnSpPr>
            <a:endCxn id="8" idx="2"/>
          </p:cNvCxnSpPr>
          <p:nvPr/>
        </p:nvCxnSpPr>
        <p:spPr>
          <a:xfrm rot="16200000" flipH="1">
            <a:off x="3208743" y="3225811"/>
            <a:ext cx="1659712" cy="304799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endCxn id="7" idx="1"/>
          </p:cNvCxnSpPr>
          <p:nvPr/>
        </p:nvCxnSpPr>
        <p:spPr>
          <a:xfrm rot="16200000" flipV="1">
            <a:off x="4924694" y="4615547"/>
            <a:ext cx="628114" cy="266701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7603" y="5334000"/>
            <a:ext cx="577048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8100" y="2094474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a=0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241469" y="420806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78558" y="499619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</a:t>
            </a:r>
            <a:endParaRPr lang="en-US" sz="2800" dirty="0"/>
          </a:p>
        </p:txBody>
      </p:sp>
      <p:sp>
        <p:nvSpPr>
          <p:cNvPr id="23" name="Flowchart: Connector 22"/>
          <p:cNvSpPr/>
          <p:nvPr/>
        </p:nvSpPr>
        <p:spPr>
          <a:xfrm>
            <a:off x="7269210" y="5829300"/>
            <a:ext cx="152401" cy="152401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Elbow Connector 23"/>
          <p:cNvCxnSpPr>
            <a:endCxn id="13" idx="1"/>
          </p:cNvCxnSpPr>
          <p:nvPr/>
        </p:nvCxnSpPr>
        <p:spPr>
          <a:xfrm rot="16200000" flipV="1">
            <a:off x="6347863" y="5425036"/>
            <a:ext cx="593286" cy="335012"/>
          </a:xfrm>
          <a:prstGeom prst="bentConnector2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79418" y="6172200"/>
            <a:ext cx="790738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49430" y="5889185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</a:t>
            </a:r>
            <a:endParaRPr lang="en-US" sz="28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703218" y="1658648"/>
            <a:ext cx="562791" cy="8465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533901" y="1595398"/>
            <a:ext cx="167640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a</a:t>
            </a:r>
            <a:r>
              <a:rPr lang="en-US" dirty="0" err="1" smtClean="0">
                <a:sym typeface="Wingdings" pitchFamily="2" charset="2"/>
              </a:rPr>
              <a:t>b</a:t>
            </a:r>
            <a:r>
              <a:rPr lang="en-US" dirty="0" smtClean="0">
                <a:sym typeface="Wingdings" pitchFamily="2" charset="2"/>
              </a:rPr>
              <a:t>) = </a:t>
            </a:r>
            <a:r>
              <a:rPr lang="en-US" dirty="0" err="1" smtClean="0">
                <a:sym typeface="Wingdings" pitchFamily="2" charset="2"/>
              </a:rPr>
              <a:t>a’+b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5295900" y="1964730"/>
            <a:ext cx="419100" cy="23998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8525838" y="4443805"/>
            <a:ext cx="162741" cy="15378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562599" y="574203"/>
            <a:ext cx="1903367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((</a:t>
            </a:r>
            <a:r>
              <a:rPr lang="en-US" dirty="0" err="1" smtClean="0"/>
              <a:t>a</a:t>
            </a:r>
            <a:r>
              <a:rPr lang="en-US" dirty="0" err="1" smtClean="0">
                <a:sym typeface="Wingdings" pitchFamily="2" charset="2"/>
              </a:rPr>
              <a:t>b</a:t>
            </a:r>
            <a:r>
              <a:rPr lang="en-US" dirty="0" smtClean="0">
                <a:sym typeface="Wingdings" pitchFamily="2" charset="2"/>
              </a:rPr>
              <a:t>)  c) = (</a:t>
            </a:r>
            <a:r>
              <a:rPr lang="en-US" dirty="0" err="1" smtClean="0">
                <a:sym typeface="Wingdings" pitchFamily="2" charset="2"/>
              </a:rPr>
              <a:t>a’+b</a:t>
            </a:r>
            <a:r>
              <a:rPr lang="en-US" dirty="0" smtClean="0">
                <a:sym typeface="Wingdings" pitchFamily="2" charset="2"/>
              </a:rPr>
              <a:t>)’+c)=(</a:t>
            </a:r>
            <a:r>
              <a:rPr lang="en-US" dirty="0" err="1" smtClean="0">
                <a:sym typeface="Wingdings" pitchFamily="2" charset="2"/>
              </a:rPr>
              <a:t>ab</a:t>
            </a:r>
            <a:r>
              <a:rPr lang="en-US" dirty="0" smtClean="0">
                <a:sym typeface="Wingdings" pitchFamily="2" charset="2"/>
              </a:rPr>
              <a:t>’+c)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6394120" y="1269075"/>
            <a:ext cx="250386" cy="3912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031263" y="2641089"/>
            <a:ext cx="1903367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(((</a:t>
            </a:r>
            <a:r>
              <a:rPr lang="en-US" dirty="0" err="1" smtClean="0"/>
              <a:t>a</a:t>
            </a:r>
            <a:r>
              <a:rPr lang="en-US" dirty="0" err="1" smtClean="0">
                <a:sym typeface="Wingdings" pitchFamily="2" charset="2"/>
              </a:rPr>
              <a:t>b</a:t>
            </a:r>
            <a:r>
              <a:rPr lang="en-US" dirty="0" smtClean="0">
                <a:sym typeface="Wingdings" pitchFamily="2" charset="2"/>
              </a:rPr>
              <a:t>)  c) d)</a:t>
            </a:r>
            <a:endParaRPr lang="en-US" dirty="0" smtClean="0"/>
          </a:p>
          <a:p>
            <a:r>
              <a:rPr lang="en-US" dirty="0" smtClean="0"/>
              <a:t>=( </a:t>
            </a:r>
            <a:r>
              <a:rPr lang="en-US" dirty="0">
                <a:sym typeface="Wingdings" pitchFamily="2" charset="2"/>
              </a:rPr>
              <a:t>(</a:t>
            </a:r>
            <a:r>
              <a:rPr lang="en-US" dirty="0" err="1" smtClean="0">
                <a:sym typeface="Wingdings" pitchFamily="2" charset="2"/>
              </a:rPr>
              <a:t>ab</a:t>
            </a:r>
            <a:r>
              <a:rPr lang="en-US" dirty="0" smtClean="0">
                <a:sym typeface="Wingdings" pitchFamily="2" charset="2"/>
              </a:rPr>
              <a:t>’+c)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 d) = ((</a:t>
            </a:r>
            <a:r>
              <a:rPr lang="en-US" dirty="0" err="1" smtClean="0">
                <a:sym typeface="Wingdings" pitchFamily="2" charset="2"/>
              </a:rPr>
              <a:t>ab</a:t>
            </a:r>
            <a:r>
              <a:rPr lang="en-US" dirty="0" smtClean="0">
                <a:sym typeface="Wingdings" pitchFamily="2" charset="2"/>
              </a:rPr>
              <a:t>’)+c)’ +d =(</a:t>
            </a:r>
            <a:r>
              <a:rPr lang="en-US" dirty="0" err="1" smtClean="0">
                <a:sym typeface="Wingdings" pitchFamily="2" charset="2"/>
              </a:rPr>
              <a:t>ab</a:t>
            </a:r>
            <a:r>
              <a:rPr lang="en-US" dirty="0" smtClean="0">
                <a:sym typeface="Wingdings" pitchFamily="2" charset="2"/>
              </a:rPr>
              <a:t>’)’ * c’ + d =</a:t>
            </a:r>
          </a:p>
          <a:p>
            <a:r>
              <a:rPr lang="en-US" dirty="0" smtClean="0">
                <a:sym typeface="Wingdings" pitchFamily="2" charset="2"/>
              </a:rPr>
              <a:t>= (</a:t>
            </a:r>
            <a:r>
              <a:rPr lang="en-US" dirty="0" err="1" smtClean="0">
                <a:sym typeface="Wingdings" pitchFamily="2" charset="2"/>
              </a:rPr>
              <a:t>a’+b</a:t>
            </a:r>
            <a:r>
              <a:rPr lang="en-US" dirty="0" smtClean="0">
                <a:sym typeface="Wingdings" pitchFamily="2" charset="2"/>
              </a:rPr>
              <a:t>)</a:t>
            </a:r>
            <a:r>
              <a:rPr lang="en-US" dirty="0" err="1" smtClean="0">
                <a:sym typeface="Wingdings" pitchFamily="2" charset="2"/>
              </a:rPr>
              <a:t>c’+d</a:t>
            </a:r>
            <a:r>
              <a:rPr lang="en-US" dirty="0" smtClean="0">
                <a:sym typeface="Wingdings" pitchFamily="2" charset="2"/>
              </a:rPr>
              <a:t>=</a:t>
            </a:r>
          </a:p>
          <a:p>
            <a:r>
              <a:rPr lang="en-US" dirty="0" smtClean="0">
                <a:sym typeface="Wingdings" pitchFamily="2" charset="2"/>
              </a:rPr>
              <a:t>=</a:t>
            </a:r>
            <a:r>
              <a:rPr lang="en-US" dirty="0" err="1" smtClean="0">
                <a:sym typeface="Wingdings" pitchFamily="2" charset="2"/>
              </a:rPr>
              <a:t>a’c</a:t>
            </a:r>
            <a:r>
              <a:rPr lang="en-US" dirty="0" smtClean="0">
                <a:sym typeface="Wingdings" pitchFamily="2" charset="2"/>
              </a:rPr>
              <a:t>’ + </a:t>
            </a:r>
            <a:r>
              <a:rPr lang="en-US" dirty="0" err="1" smtClean="0">
                <a:sym typeface="Wingdings" pitchFamily="2" charset="2"/>
              </a:rPr>
              <a:t>bc</a:t>
            </a:r>
            <a:r>
              <a:rPr lang="en-US" dirty="0" smtClean="0">
                <a:sym typeface="Wingdings" pitchFamily="2" charset="2"/>
              </a:rPr>
              <a:t>’ + d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708" y="0"/>
            <a:ext cx="5096691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circuit synthesis with negations along the bit line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lowchart: Stored Data 21"/>
          <p:cNvSpPr/>
          <p:nvPr/>
        </p:nvSpPr>
        <p:spPr>
          <a:xfrm rot="10800000">
            <a:off x="7421612" y="5829300"/>
            <a:ext cx="914400" cy="685800"/>
          </a:xfrm>
          <a:prstGeom prst="flowChartOnlineStorag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Stored Data 12"/>
          <p:cNvSpPr/>
          <p:nvPr/>
        </p:nvSpPr>
        <p:spPr>
          <a:xfrm rot="10800000">
            <a:off x="5562600" y="4952999"/>
            <a:ext cx="914400" cy="685800"/>
          </a:xfrm>
          <a:prstGeom prst="flowChartOnlineStorag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5562599" y="5029199"/>
            <a:ext cx="152401" cy="152401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endCxn id="23" idx="2"/>
          </p:cNvCxnSpPr>
          <p:nvPr/>
        </p:nvCxnSpPr>
        <p:spPr>
          <a:xfrm>
            <a:off x="6812012" y="5905501"/>
            <a:ext cx="45719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372102" y="5105399"/>
            <a:ext cx="192523" cy="81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040611" y="1725142"/>
            <a:ext cx="190336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=0’c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’ +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bc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’ + d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818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/>
        </p:nvCxnSpPr>
        <p:spPr>
          <a:xfrm flipH="1">
            <a:off x="4368193" y="4558092"/>
            <a:ext cx="103248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105399" y="5346723"/>
            <a:ext cx="2057400" cy="3121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85800" y="2548355"/>
            <a:ext cx="367029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38200" y="3225337"/>
            <a:ext cx="4114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Connector 7"/>
          <p:cNvSpPr/>
          <p:nvPr/>
        </p:nvSpPr>
        <p:spPr>
          <a:xfrm>
            <a:off x="4267199" y="4190999"/>
            <a:ext cx="152401" cy="152401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Elbow Connector 9"/>
          <p:cNvCxnSpPr/>
          <p:nvPr/>
        </p:nvCxnSpPr>
        <p:spPr>
          <a:xfrm rot="5400000">
            <a:off x="3519892" y="3354792"/>
            <a:ext cx="1659714" cy="12700"/>
          </a:xfrm>
          <a:prstGeom prst="bentConnector3">
            <a:avLst>
              <a:gd name="adj1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85676" y="3847811"/>
            <a:ext cx="57704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2400" y="2243555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228600" y="2963727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165269" y="3586201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</a:t>
            </a:r>
            <a:endParaRPr lang="en-US" sz="28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783294" y="5943600"/>
            <a:ext cx="7907382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65269" y="568199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</a:t>
            </a:r>
            <a:endParaRPr lang="en-US" sz="2800" dirty="0"/>
          </a:p>
        </p:txBody>
      </p:sp>
      <p:sp>
        <p:nvSpPr>
          <p:cNvPr id="34" name="TextBox 33"/>
          <p:cNvSpPr txBox="1"/>
          <p:nvPr/>
        </p:nvSpPr>
        <p:spPr>
          <a:xfrm>
            <a:off x="3590926" y="1409342"/>
            <a:ext cx="167640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a</a:t>
            </a:r>
            <a:r>
              <a:rPr lang="en-US" dirty="0" err="1" smtClean="0">
                <a:sym typeface="Wingdings" pitchFamily="2" charset="2"/>
              </a:rPr>
              <a:t>b</a:t>
            </a:r>
            <a:r>
              <a:rPr lang="en-US" dirty="0" smtClean="0">
                <a:sym typeface="Wingdings" pitchFamily="2" charset="2"/>
              </a:rPr>
              <a:t>) = </a:t>
            </a:r>
            <a:r>
              <a:rPr lang="en-US" dirty="0" err="1" smtClean="0">
                <a:sym typeface="Wingdings" pitchFamily="2" charset="2"/>
              </a:rPr>
              <a:t>a’+b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4581524" y="1780064"/>
            <a:ext cx="685802" cy="27157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8363098" y="3361142"/>
            <a:ext cx="552302" cy="1082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562599" y="574203"/>
            <a:ext cx="1903367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((</a:t>
            </a:r>
            <a:r>
              <a:rPr lang="en-US" dirty="0" err="1" smtClean="0"/>
              <a:t>a</a:t>
            </a:r>
            <a:r>
              <a:rPr lang="en-US" dirty="0" err="1" smtClean="0">
                <a:sym typeface="Wingdings" pitchFamily="2" charset="2"/>
              </a:rPr>
              <a:t>b</a:t>
            </a:r>
            <a:r>
              <a:rPr lang="en-US" dirty="0" smtClean="0">
                <a:sym typeface="Wingdings" pitchFamily="2" charset="2"/>
              </a:rPr>
              <a:t>)  c) = (</a:t>
            </a:r>
            <a:r>
              <a:rPr lang="en-US" dirty="0" err="1" smtClean="0">
                <a:sym typeface="Wingdings" pitchFamily="2" charset="2"/>
              </a:rPr>
              <a:t>a’+b</a:t>
            </a:r>
            <a:r>
              <a:rPr lang="en-US" dirty="0" smtClean="0">
                <a:sym typeface="Wingdings" pitchFamily="2" charset="2"/>
              </a:rPr>
              <a:t>)’+c)=(</a:t>
            </a:r>
            <a:r>
              <a:rPr lang="en-US" dirty="0" err="1" smtClean="0">
                <a:sym typeface="Wingdings" pitchFamily="2" charset="2"/>
              </a:rPr>
              <a:t>ab</a:t>
            </a:r>
            <a:r>
              <a:rPr lang="en-US" dirty="0" smtClean="0">
                <a:sym typeface="Wingdings" pitchFamily="2" charset="2"/>
              </a:rPr>
              <a:t>’+c)</a:t>
            </a:r>
            <a:endParaRPr lang="en-US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6007840" y="1220534"/>
            <a:ext cx="164360" cy="409687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162375" y="1606816"/>
            <a:ext cx="1903367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(((</a:t>
            </a:r>
            <a:r>
              <a:rPr lang="en-US" dirty="0" err="1" smtClean="0"/>
              <a:t>a</a:t>
            </a:r>
            <a:r>
              <a:rPr lang="en-US" dirty="0" err="1" smtClean="0">
                <a:sym typeface="Wingdings" pitchFamily="2" charset="2"/>
              </a:rPr>
              <a:t>b</a:t>
            </a:r>
            <a:r>
              <a:rPr lang="en-US" dirty="0" smtClean="0">
                <a:sym typeface="Wingdings" pitchFamily="2" charset="2"/>
              </a:rPr>
              <a:t>)  c) d)</a:t>
            </a:r>
            <a:endParaRPr lang="en-US" dirty="0" smtClean="0"/>
          </a:p>
          <a:p>
            <a:r>
              <a:rPr lang="en-US" dirty="0" smtClean="0"/>
              <a:t>=( </a:t>
            </a:r>
            <a:r>
              <a:rPr lang="en-US" dirty="0">
                <a:sym typeface="Wingdings" pitchFamily="2" charset="2"/>
              </a:rPr>
              <a:t>(</a:t>
            </a:r>
            <a:r>
              <a:rPr lang="en-US" dirty="0" err="1" smtClean="0">
                <a:sym typeface="Wingdings" pitchFamily="2" charset="2"/>
              </a:rPr>
              <a:t>ab</a:t>
            </a:r>
            <a:r>
              <a:rPr lang="en-US" dirty="0" smtClean="0">
                <a:sym typeface="Wingdings" pitchFamily="2" charset="2"/>
              </a:rPr>
              <a:t>’+c)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 d) = ((</a:t>
            </a:r>
            <a:r>
              <a:rPr lang="en-US" dirty="0" err="1" smtClean="0">
                <a:sym typeface="Wingdings" pitchFamily="2" charset="2"/>
              </a:rPr>
              <a:t>ab</a:t>
            </a:r>
            <a:r>
              <a:rPr lang="en-US" dirty="0" smtClean="0">
                <a:sym typeface="Wingdings" pitchFamily="2" charset="2"/>
              </a:rPr>
              <a:t>’)+c)’ +d =(</a:t>
            </a:r>
            <a:r>
              <a:rPr lang="en-US" dirty="0" err="1" smtClean="0">
                <a:sym typeface="Wingdings" pitchFamily="2" charset="2"/>
              </a:rPr>
              <a:t>ab</a:t>
            </a:r>
            <a:r>
              <a:rPr lang="en-US" dirty="0" smtClean="0">
                <a:sym typeface="Wingdings" pitchFamily="2" charset="2"/>
              </a:rPr>
              <a:t>’)’ * c’ + d =</a:t>
            </a:r>
          </a:p>
          <a:p>
            <a:r>
              <a:rPr lang="en-US" dirty="0" smtClean="0">
                <a:sym typeface="Wingdings" pitchFamily="2" charset="2"/>
              </a:rPr>
              <a:t>= (</a:t>
            </a:r>
            <a:r>
              <a:rPr lang="en-US" dirty="0" err="1" smtClean="0">
                <a:sym typeface="Wingdings" pitchFamily="2" charset="2"/>
              </a:rPr>
              <a:t>a’+b</a:t>
            </a:r>
            <a:r>
              <a:rPr lang="en-US" dirty="0" smtClean="0">
                <a:sym typeface="Wingdings" pitchFamily="2" charset="2"/>
              </a:rPr>
              <a:t>)</a:t>
            </a:r>
            <a:r>
              <a:rPr lang="en-US" dirty="0" err="1" smtClean="0">
                <a:sym typeface="Wingdings" pitchFamily="2" charset="2"/>
              </a:rPr>
              <a:t>c’+d</a:t>
            </a:r>
            <a:r>
              <a:rPr lang="en-US" dirty="0" smtClean="0">
                <a:sym typeface="Wingdings" pitchFamily="2" charset="2"/>
              </a:rPr>
              <a:t>=</a:t>
            </a:r>
          </a:p>
          <a:p>
            <a:r>
              <a:rPr lang="en-US" dirty="0" smtClean="0">
                <a:sym typeface="Wingdings" pitchFamily="2" charset="2"/>
              </a:rPr>
              <a:t>=</a:t>
            </a:r>
            <a:r>
              <a:rPr lang="en-US" dirty="0" err="1" smtClean="0">
                <a:sym typeface="Wingdings" pitchFamily="2" charset="2"/>
              </a:rPr>
              <a:t>a’c</a:t>
            </a:r>
            <a:r>
              <a:rPr lang="en-US" dirty="0" smtClean="0">
                <a:sym typeface="Wingdings" pitchFamily="2" charset="2"/>
              </a:rPr>
              <a:t>’ + </a:t>
            </a:r>
            <a:r>
              <a:rPr lang="en-US" dirty="0" err="1" smtClean="0">
                <a:sym typeface="Wingdings" pitchFamily="2" charset="2"/>
              </a:rPr>
              <a:t>bc</a:t>
            </a:r>
            <a:r>
              <a:rPr lang="en-US" dirty="0" smtClean="0">
                <a:sym typeface="Wingdings" pitchFamily="2" charset="2"/>
              </a:rPr>
              <a:t>’ + d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708" y="0"/>
            <a:ext cx="5096691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same circuit in my new notation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4733109" y="5334611"/>
            <a:ext cx="18381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886200" y="4364546"/>
            <a:ext cx="647701" cy="3843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3" idx="0"/>
            <a:endCxn id="3" idx="2"/>
          </p:cNvCxnSpPr>
          <p:nvPr/>
        </p:nvCxnSpPr>
        <p:spPr>
          <a:xfrm>
            <a:off x="4210051" y="4364546"/>
            <a:ext cx="0" cy="3843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endCxn id="3" idx="1"/>
          </p:cNvCxnSpPr>
          <p:nvPr/>
        </p:nvCxnSpPr>
        <p:spPr>
          <a:xfrm rot="16200000" flipH="1">
            <a:off x="2725208" y="3395729"/>
            <a:ext cx="1331385" cy="990600"/>
          </a:xfrm>
          <a:prstGeom prst="bentConnector2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886201" y="4443805"/>
            <a:ext cx="32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257675" y="4392324"/>
            <a:ext cx="32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3" name="Flowchart: Connector 42"/>
          <p:cNvSpPr/>
          <p:nvPr/>
        </p:nvSpPr>
        <p:spPr>
          <a:xfrm>
            <a:off x="5324475" y="4940462"/>
            <a:ext cx="152401" cy="152401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4943476" y="5114009"/>
            <a:ext cx="647701" cy="3843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>
            <a:stCxn id="44" idx="0"/>
            <a:endCxn id="44" idx="2"/>
          </p:cNvCxnSpPr>
          <p:nvPr/>
        </p:nvCxnSpPr>
        <p:spPr>
          <a:xfrm>
            <a:off x="5267327" y="5114009"/>
            <a:ext cx="0" cy="3843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943477" y="5193268"/>
            <a:ext cx="32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314951" y="5141787"/>
            <a:ext cx="32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4733109" y="3810000"/>
            <a:ext cx="0" cy="149618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400675" y="4536453"/>
            <a:ext cx="0" cy="44587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409509" y="4524227"/>
            <a:ext cx="18381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lowchart: Connector 57"/>
          <p:cNvSpPr/>
          <p:nvPr/>
        </p:nvSpPr>
        <p:spPr>
          <a:xfrm>
            <a:off x="7086599" y="4648200"/>
            <a:ext cx="152401" cy="152401"/>
          </a:xfrm>
          <a:prstGeom prst="flowChartConnec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619876" y="4303625"/>
            <a:ext cx="647701" cy="3843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>
            <a:stCxn id="59" idx="0"/>
            <a:endCxn id="59" idx="2"/>
          </p:cNvCxnSpPr>
          <p:nvPr/>
        </p:nvCxnSpPr>
        <p:spPr>
          <a:xfrm>
            <a:off x="6943727" y="4303625"/>
            <a:ext cx="0" cy="3843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619877" y="4382884"/>
            <a:ext cx="32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6991351" y="4331403"/>
            <a:ext cx="323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cxnSp>
        <p:nvCxnSpPr>
          <p:cNvPr id="64" name="Straight Connector 63"/>
          <p:cNvCxnSpPr/>
          <p:nvPr/>
        </p:nvCxnSpPr>
        <p:spPr>
          <a:xfrm>
            <a:off x="6399290" y="4503605"/>
            <a:ext cx="0" cy="143999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7290146" y="4506526"/>
            <a:ext cx="1647823" cy="1363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7162375" y="4761656"/>
            <a:ext cx="424" cy="61627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4656909" y="3774054"/>
            <a:ext cx="152400" cy="1249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2819400" y="3137932"/>
            <a:ext cx="152400" cy="1249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333309" y="5881132"/>
            <a:ext cx="152400" cy="1249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Left Brace 89"/>
          <p:cNvSpPr/>
          <p:nvPr/>
        </p:nvSpPr>
        <p:spPr>
          <a:xfrm>
            <a:off x="2286000" y="4364546"/>
            <a:ext cx="298451" cy="1133814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228600" y="4516069"/>
            <a:ext cx="190500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bits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020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693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Computing with </a:t>
            </a:r>
            <a:r>
              <a:rPr lang="en-US" dirty="0" err="1" smtClean="0"/>
              <a:t>Memristive</a:t>
            </a:r>
            <a:r>
              <a:rPr lang="en-US" dirty="0" smtClean="0"/>
              <a:t>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Memristive</a:t>
            </a:r>
            <a:r>
              <a:rPr lang="en-US" dirty="0" smtClean="0"/>
              <a:t> Devices allow for reconfigurable logic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Will allow for reconfigurable analog </a:t>
            </a:r>
            <a:r>
              <a:rPr lang="en-US" dirty="0" err="1" smtClean="0"/>
              <a:t>circuis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They allow high density logic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They will be used in high density DSP and image processing, Neural, etc. applications.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Memristive</a:t>
            </a:r>
            <a:r>
              <a:rPr lang="en-US" dirty="0" smtClean="0"/>
              <a:t> devices will change computing paradigm.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CPU embedded memory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Reboot-less power down at any time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Extending Moore’s Law beyond CMOS Limit.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1800" y="6075363"/>
            <a:ext cx="8229600" cy="639763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J Borghetti et al PNAS, Vol 106, No 6, 2009.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98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1" y="76200"/>
            <a:ext cx="5105400" cy="3640083"/>
            <a:chOff x="152400" y="76200"/>
            <a:chExt cx="7237367" cy="525870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685800" y="2548355"/>
              <a:ext cx="601980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838200" y="3447515"/>
              <a:ext cx="4114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lowchart: Stored Data 6"/>
            <p:cNvSpPr/>
            <p:nvPr/>
          </p:nvSpPr>
          <p:spPr>
            <a:xfrm rot="10800000">
              <a:off x="1676400" y="2395955"/>
              <a:ext cx="914400" cy="685800"/>
            </a:xfrm>
            <a:prstGeom prst="flowChartOnlineStorag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" name="Flowchart: Connector 7"/>
            <p:cNvSpPr/>
            <p:nvPr/>
          </p:nvSpPr>
          <p:spPr>
            <a:xfrm>
              <a:off x="1676399" y="2472155"/>
              <a:ext cx="152401" cy="152401"/>
            </a:xfrm>
            <a:prstGeom prst="flowChartConnector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0" name="Elbow Connector 9"/>
            <p:cNvCxnSpPr/>
            <p:nvPr/>
          </p:nvCxnSpPr>
          <p:spPr>
            <a:xfrm rot="5400000" flipH="1" flipV="1">
              <a:off x="1341120" y="2959835"/>
              <a:ext cx="518160" cy="457200"/>
            </a:xfrm>
            <a:prstGeom prst="bentConnector3">
              <a:avLst>
                <a:gd name="adj1" fmla="val 105462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lowchart: Stored Data 12"/>
            <p:cNvSpPr/>
            <p:nvPr/>
          </p:nvSpPr>
          <p:spPr>
            <a:xfrm rot="10800000">
              <a:off x="3276600" y="2395956"/>
              <a:ext cx="914400" cy="685800"/>
            </a:xfrm>
            <a:prstGeom prst="flowChartOnlineStorag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" name="Flowchart: Connector 13"/>
            <p:cNvSpPr/>
            <p:nvPr/>
          </p:nvSpPr>
          <p:spPr>
            <a:xfrm>
              <a:off x="3276599" y="2472156"/>
              <a:ext cx="152401" cy="152401"/>
            </a:xfrm>
            <a:prstGeom prst="flowChartConnector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5" name="Elbow Connector 14"/>
            <p:cNvCxnSpPr/>
            <p:nvPr/>
          </p:nvCxnSpPr>
          <p:spPr>
            <a:xfrm rot="5400000" flipH="1" flipV="1">
              <a:off x="2400300" y="3348454"/>
              <a:ext cx="1371599" cy="533400"/>
            </a:xfrm>
            <a:prstGeom prst="bentConnector3">
              <a:avLst>
                <a:gd name="adj1" fmla="val 101429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5800" y="4266120"/>
              <a:ext cx="4114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52400" y="2243555"/>
              <a:ext cx="457200" cy="533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3509" y="3185905"/>
              <a:ext cx="457200" cy="533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8600" y="4004509"/>
              <a:ext cx="457200" cy="533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2" name="Flowchart: Stored Data 21"/>
            <p:cNvSpPr/>
            <p:nvPr/>
          </p:nvSpPr>
          <p:spPr>
            <a:xfrm rot="10800000">
              <a:off x="4953000" y="2395955"/>
              <a:ext cx="914400" cy="685800"/>
            </a:xfrm>
            <a:prstGeom prst="flowChartOnlineStorag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4952999" y="2472155"/>
              <a:ext cx="152401" cy="152401"/>
            </a:xfrm>
            <a:prstGeom prst="flowChartConnector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4" name="Elbow Connector 23"/>
            <p:cNvCxnSpPr/>
            <p:nvPr/>
          </p:nvCxnSpPr>
          <p:spPr>
            <a:xfrm rot="5400000" flipH="1" flipV="1">
              <a:off x="3695700" y="3729456"/>
              <a:ext cx="2133601" cy="533399"/>
            </a:xfrm>
            <a:prstGeom prst="bentConnector3">
              <a:avLst>
                <a:gd name="adj1" fmla="val 101429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62000" y="5062955"/>
              <a:ext cx="41148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22217" y="4801344"/>
              <a:ext cx="457200" cy="533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</a:t>
              </a:r>
              <a:endParaRPr lang="en-US" dirty="0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703218" y="1658648"/>
              <a:ext cx="562791" cy="8465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676399" y="1438364"/>
              <a:ext cx="1676402" cy="40017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(</a:t>
              </a:r>
              <a:r>
                <a:rPr lang="en-US" sz="1200" dirty="0" err="1" smtClean="0"/>
                <a:t>a</a:t>
              </a:r>
              <a:r>
                <a:rPr lang="en-US" sz="1200" dirty="0" err="1" smtClean="0">
                  <a:sym typeface="Wingdings" pitchFamily="2" charset="2"/>
                </a:rPr>
                <a:t>b</a:t>
              </a:r>
              <a:r>
                <a:rPr lang="en-US" sz="1200" dirty="0" smtClean="0">
                  <a:sym typeface="Wingdings" pitchFamily="2" charset="2"/>
                </a:rPr>
                <a:t>) = </a:t>
              </a:r>
              <a:r>
                <a:rPr lang="en-US" sz="1200" dirty="0" err="1" smtClean="0">
                  <a:sym typeface="Wingdings" pitchFamily="2" charset="2"/>
                </a:rPr>
                <a:t>a’+b</a:t>
              </a:r>
              <a:endParaRPr lang="en-US" sz="1200" dirty="0"/>
            </a:p>
          </p:txBody>
        </p:sp>
        <p:cxnSp>
          <p:nvCxnSpPr>
            <p:cNvPr id="36" name="Straight Arrow Connector 35"/>
            <p:cNvCxnSpPr>
              <a:stCxn id="34" idx="2"/>
            </p:cNvCxnSpPr>
            <p:nvPr/>
          </p:nvCxnSpPr>
          <p:spPr>
            <a:xfrm>
              <a:off x="2514601" y="1838535"/>
              <a:ext cx="381000" cy="63362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6532518" y="1807697"/>
              <a:ext cx="325482" cy="65575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3202033" y="676365"/>
              <a:ext cx="1903368" cy="66695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((</a:t>
              </a:r>
              <a:r>
                <a:rPr lang="en-US" sz="1200" dirty="0" err="1" smtClean="0"/>
                <a:t>a</a:t>
              </a:r>
              <a:r>
                <a:rPr lang="en-US" sz="1200" dirty="0" err="1" smtClean="0">
                  <a:sym typeface="Wingdings" pitchFamily="2" charset="2"/>
                </a:rPr>
                <a:t>b</a:t>
              </a:r>
              <a:r>
                <a:rPr lang="en-US" sz="1200" dirty="0" smtClean="0">
                  <a:sym typeface="Wingdings" pitchFamily="2" charset="2"/>
                </a:rPr>
                <a:t>)  c) = (</a:t>
              </a:r>
              <a:r>
                <a:rPr lang="en-US" sz="1200" dirty="0" err="1" smtClean="0">
                  <a:sym typeface="Wingdings" pitchFamily="2" charset="2"/>
                </a:rPr>
                <a:t>a’+b</a:t>
              </a:r>
              <a:r>
                <a:rPr lang="en-US" sz="1200" dirty="0" smtClean="0">
                  <a:sym typeface="Wingdings" pitchFamily="2" charset="2"/>
                </a:rPr>
                <a:t>)’+c)=(</a:t>
              </a:r>
              <a:r>
                <a:rPr lang="en-US" sz="1200" dirty="0" err="1" smtClean="0">
                  <a:sym typeface="Wingdings" pitchFamily="2" charset="2"/>
                </a:rPr>
                <a:t>ab</a:t>
              </a:r>
              <a:r>
                <a:rPr lang="en-US" sz="1200" dirty="0" smtClean="0">
                  <a:sym typeface="Wingdings" pitchFamily="2" charset="2"/>
                </a:rPr>
                <a:t>’+c)</a:t>
              </a:r>
              <a:endParaRPr lang="en-US" sz="1200" dirty="0"/>
            </a:p>
          </p:txBody>
        </p:sp>
        <p:cxnSp>
          <p:nvCxnSpPr>
            <p:cNvPr id="42" name="Straight Arrow Connector 41"/>
            <p:cNvCxnSpPr>
              <a:stCxn id="41" idx="2"/>
            </p:cNvCxnSpPr>
            <p:nvPr/>
          </p:nvCxnSpPr>
          <p:spPr>
            <a:xfrm>
              <a:off x="4153717" y="1343317"/>
              <a:ext cx="646883" cy="12093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5486399" y="76200"/>
              <a:ext cx="1903368" cy="1734075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(((</a:t>
              </a:r>
              <a:r>
                <a:rPr lang="en-US" sz="1200" dirty="0" err="1" smtClean="0"/>
                <a:t>a</a:t>
              </a:r>
              <a:r>
                <a:rPr lang="en-US" sz="1200" dirty="0" err="1" smtClean="0">
                  <a:sym typeface="Wingdings" pitchFamily="2" charset="2"/>
                </a:rPr>
                <a:t>b</a:t>
              </a:r>
              <a:r>
                <a:rPr lang="en-US" sz="1200" dirty="0" smtClean="0">
                  <a:sym typeface="Wingdings" pitchFamily="2" charset="2"/>
                </a:rPr>
                <a:t>)  c) d)</a:t>
              </a:r>
              <a:endParaRPr lang="en-US" sz="1200" dirty="0" smtClean="0"/>
            </a:p>
            <a:p>
              <a:r>
                <a:rPr lang="en-US" sz="1200" dirty="0" smtClean="0"/>
                <a:t>=( </a:t>
              </a:r>
              <a:r>
                <a:rPr lang="en-US" sz="1200" dirty="0">
                  <a:sym typeface="Wingdings" pitchFamily="2" charset="2"/>
                </a:rPr>
                <a:t>(</a:t>
              </a:r>
              <a:r>
                <a:rPr lang="en-US" sz="1200" dirty="0" err="1" smtClean="0">
                  <a:sym typeface="Wingdings" pitchFamily="2" charset="2"/>
                </a:rPr>
                <a:t>ab</a:t>
              </a:r>
              <a:r>
                <a:rPr lang="en-US" sz="1200" dirty="0" smtClean="0">
                  <a:sym typeface="Wingdings" pitchFamily="2" charset="2"/>
                </a:rPr>
                <a:t>’+c)</a:t>
              </a:r>
              <a:r>
                <a:rPr lang="en-US" sz="1200" dirty="0">
                  <a:sym typeface="Wingdings" pitchFamily="2" charset="2"/>
                </a:rPr>
                <a:t> </a:t>
              </a:r>
              <a:r>
                <a:rPr lang="en-US" sz="1200" dirty="0" smtClean="0">
                  <a:sym typeface="Wingdings" pitchFamily="2" charset="2"/>
                </a:rPr>
                <a:t> d) = ((</a:t>
              </a:r>
              <a:r>
                <a:rPr lang="en-US" sz="1200" dirty="0" err="1" smtClean="0">
                  <a:sym typeface="Wingdings" pitchFamily="2" charset="2"/>
                </a:rPr>
                <a:t>ab</a:t>
              </a:r>
              <a:r>
                <a:rPr lang="en-US" sz="1200" dirty="0" smtClean="0">
                  <a:sym typeface="Wingdings" pitchFamily="2" charset="2"/>
                </a:rPr>
                <a:t>’)+c)’ +d =(</a:t>
              </a:r>
              <a:r>
                <a:rPr lang="en-US" sz="1200" dirty="0" err="1" smtClean="0">
                  <a:sym typeface="Wingdings" pitchFamily="2" charset="2"/>
                </a:rPr>
                <a:t>ab</a:t>
              </a:r>
              <a:r>
                <a:rPr lang="en-US" sz="1200" dirty="0" smtClean="0">
                  <a:sym typeface="Wingdings" pitchFamily="2" charset="2"/>
                </a:rPr>
                <a:t>’)’ * c’ + d =</a:t>
              </a:r>
            </a:p>
            <a:p>
              <a:r>
                <a:rPr lang="en-US" sz="1200" dirty="0" smtClean="0">
                  <a:sym typeface="Wingdings" pitchFamily="2" charset="2"/>
                </a:rPr>
                <a:t>= (</a:t>
              </a:r>
              <a:r>
                <a:rPr lang="en-US" sz="1200" dirty="0" err="1" smtClean="0">
                  <a:sym typeface="Wingdings" pitchFamily="2" charset="2"/>
                </a:rPr>
                <a:t>a’+b</a:t>
              </a:r>
              <a:r>
                <a:rPr lang="en-US" sz="1200" dirty="0" smtClean="0">
                  <a:sym typeface="Wingdings" pitchFamily="2" charset="2"/>
                </a:rPr>
                <a:t>)</a:t>
              </a:r>
              <a:r>
                <a:rPr lang="en-US" sz="1200" dirty="0" err="1" smtClean="0">
                  <a:sym typeface="Wingdings" pitchFamily="2" charset="2"/>
                </a:rPr>
                <a:t>c’+d</a:t>
              </a:r>
              <a:r>
                <a:rPr lang="en-US" sz="1200" dirty="0" smtClean="0">
                  <a:sym typeface="Wingdings" pitchFamily="2" charset="2"/>
                </a:rPr>
                <a:t>=</a:t>
              </a:r>
            </a:p>
            <a:p>
              <a:r>
                <a:rPr lang="en-US" sz="1200" dirty="0" smtClean="0">
                  <a:sym typeface="Wingdings" pitchFamily="2" charset="2"/>
                </a:rPr>
                <a:t>=</a:t>
              </a:r>
              <a:r>
                <a:rPr lang="en-US" sz="1200" dirty="0" err="1" smtClean="0">
                  <a:sym typeface="Wingdings" pitchFamily="2" charset="2"/>
                </a:rPr>
                <a:t>a’c</a:t>
              </a:r>
              <a:r>
                <a:rPr lang="en-US" sz="1200" dirty="0" smtClean="0">
                  <a:sym typeface="Wingdings" pitchFamily="2" charset="2"/>
                </a:rPr>
                <a:t>’ + </a:t>
              </a:r>
              <a:r>
                <a:rPr lang="en-US" sz="1200" dirty="0" err="1" smtClean="0">
                  <a:sym typeface="Wingdings" pitchFamily="2" charset="2"/>
                </a:rPr>
                <a:t>bc</a:t>
              </a:r>
              <a:r>
                <a:rPr lang="en-US" sz="1200" dirty="0" smtClean="0">
                  <a:sym typeface="Wingdings" pitchFamily="2" charset="2"/>
                </a:rPr>
                <a:t>’ + d</a:t>
              </a:r>
              <a:endParaRPr lang="en-US" sz="1200" dirty="0"/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633433"/>
              </p:ext>
            </p:extLst>
          </p:nvPr>
        </p:nvGraphicFramePr>
        <p:xfrm>
          <a:off x="6096000" y="288614"/>
          <a:ext cx="274320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</a:tblGrid>
              <a:tr h="51816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794198"/>
              </p:ext>
            </p:extLst>
          </p:nvPr>
        </p:nvGraphicFramePr>
        <p:xfrm>
          <a:off x="6172200" y="2525869"/>
          <a:ext cx="2743200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</a:tblGrid>
              <a:tr h="120974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7391400" y="2051157"/>
            <a:ext cx="76200" cy="474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543800" y="4097288"/>
            <a:ext cx="76200" cy="4747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110688"/>
              </p:ext>
            </p:extLst>
          </p:nvPr>
        </p:nvGraphicFramePr>
        <p:xfrm>
          <a:off x="6210300" y="4648200"/>
          <a:ext cx="2743200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</a:tblGrid>
              <a:tr h="120974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Rounded Rectangle 10"/>
          <p:cNvSpPr/>
          <p:nvPr/>
        </p:nvSpPr>
        <p:spPr>
          <a:xfrm>
            <a:off x="7568821" y="4572000"/>
            <a:ext cx="1295400" cy="15353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6781800" y="261890"/>
            <a:ext cx="1295400" cy="165740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486400" y="5339688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631156"/>
              </p:ext>
            </p:extLst>
          </p:nvPr>
        </p:nvGraphicFramePr>
        <p:xfrm>
          <a:off x="3360122" y="4624016"/>
          <a:ext cx="2149532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189"/>
                <a:gridCol w="577189"/>
                <a:gridCol w="511565"/>
                <a:gridCol w="48358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543800" y="2156651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638800" y="4876800"/>
            <a:ext cx="457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3357678" y="5051094"/>
            <a:ext cx="2052522" cy="5771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05677" y="4840406"/>
            <a:ext cx="591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651923" y="5339688"/>
            <a:ext cx="56441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-19099" y="4611231"/>
            <a:ext cx="2418934" cy="224676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Graphical Illustration of the method with negations in the bit line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713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11341" r="64224" b="52906"/>
          <a:stretch/>
        </p:blipFill>
        <p:spPr bwMode="auto">
          <a:xfrm>
            <a:off x="31531" y="34159"/>
            <a:ext cx="7455775" cy="2442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Stored Data 4"/>
          <p:cNvSpPr/>
          <p:nvPr/>
        </p:nvSpPr>
        <p:spPr>
          <a:xfrm rot="10800000">
            <a:off x="1104901" y="2514600"/>
            <a:ext cx="762000" cy="685800"/>
          </a:xfrm>
          <a:prstGeom prst="flowChartOnlineStora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990600" y="2628900"/>
            <a:ext cx="228600" cy="228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6" idx="2"/>
          </p:cNvCxnSpPr>
          <p:nvPr/>
        </p:nvCxnSpPr>
        <p:spPr>
          <a:xfrm>
            <a:off x="685800" y="274320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85800" y="3048000"/>
            <a:ext cx="533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1"/>
          </p:cNvCxnSpPr>
          <p:nvPr/>
        </p:nvCxnSpPr>
        <p:spPr>
          <a:xfrm>
            <a:off x="1866901" y="2857500"/>
            <a:ext cx="571499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23622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2829580"/>
            <a:ext cx="6858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81400" y="2677180"/>
            <a:ext cx="22098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ym typeface="Symbol"/>
              </a:rPr>
              <a:t>p = p + </a:t>
            </a:r>
            <a:r>
              <a:rPr lang="en-US" sz="2800" dirty="0" smtClean="0"/>
              <a:t>mi</a:t>
            </a:r>
            <a:endParaRPr lang="en-US" sz="2800" dirty="0"/>
          </a:p>
        </p:txBody>
      </p:sp>
      <p:sp>
        <p:nvSpPr>
          <p:cNvPr id="4" name="Rounded Rectangle 3"/>
          <p:cNvSpPr/>
          <p:nvPr/>
        </p:nvSpPr>
        <p:spPr>
          <a:xfrm>
            <a:off x="2685393" y="266700"/>
            <a:ext cx="3427686" cy="381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Stored Data 13"/>
          <p:cNvSpPr/>
          <p:nvPr/>
        </p:nvSpPr>
        <p:spPr>
          <a:xfrm rot="10800000">
            <a:off x="1257301" y="3581400"/>
            <a:ext cx="762000" cy="685800"/>
          </a:xfrm>
          <a:prstGeom prst="flowChartOnlineStora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1143000" y="3695700"/>
            <a:ext cx="228600" cy="228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endCxn id="15" idx="2"/>
          </p:cNvCxnSpPr>
          <p:nvPr/>
        </p:nvCxnSpPr>
        <p:spPr>
          <a:xfrm>
            <a:off x="838200" y="381000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38200" y="41148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4" idx="1"/>
          </p:cNvCxnSpPr>
          <p:nvPr/>
        </p:nvCxnSpPr>
        <p:spPr>
          <a:xfrm>
            <a:off x="2019301" y="3924300"/>
            <a:ext cx="5714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4800" y="397258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118241" y="3548390"/>
            <a:ext cx="6858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</a:t>
            </a:r>
            <a:endParaRPr lang="en-US" sz="2800" dirty="0"/>
          </a:p>
        </p:txBody>
      </p:sp>
      <p:sp>
        <p:nvSpPr>
          <p:cNvPr id="22" name="Flowchart: Stored Data 21"/>
          <p:cNvSpPr/>
          <p:nvPr/>
        </p:nvSpPr>
        <p:spPr>
          <a:xfrm rot="10800000">
            <a:off x="1409701" y="4715691"/>
            <a:ext cx="762000" cy="685800"/>
          </a:xfrm>
          <a:prstGeom prst="flowChartOnlineStora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/>
          <p:cNvSpPr/>
          <p:nvPr/>
        </p:nvSpPr>
        <p:spPr>
          <a:xfrm>
            <a:off x="1295400" y="4829991"/>
            <a:ext cx="228600" cy="228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endCxn id="23" idx="2"/>
          </p:cNvCxnSpPr>
          <p:nvPr/>
        </p:nvCxnSpPr>
        <p:spPr>
          <a:xfrm>
            <a:off x="990600" y="4944291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990600" y="5249091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2" idx="1"/>
          </p:cNvCxnSpPr>
          <p:nvPr/>
        </p:nvCxnSpPr>
        <p:spPr>
          <a:xfrm>
            <a:off x="2171701" y="5058591"/>
            <a:ext cx="5714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04800" y="5030671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819400" y="4829991"/>
            <a:ext cx="94001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ym typeface="Symbol"/>
              </a:rPr>
              <a:t>mj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457450" y="2636452"/>
            <a:ext cx="6858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086600" y="2514600"/>
            <a:ext cx="99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S1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56483" y="3695700"/>
            <a:ext cx="99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S2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45669" y="5073015"/>
            <a:ext cx="99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S3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6125" y="2362200"/>
            <a:ext cx="8764172" cy="10757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126125" y="3453926"/>
            <a:ext cx="8764172" cy="10757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133600" y="3972580"/>
            <a:ext cx="6858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mj</a:t>
            </a:r>
            <a:endParaRPr lang="en-US" sz="2800" dirty="0"/>
          </a:p>
        </p:txBody>
      </p:sp>
      <p:sp>
        <p:nvSpPr>
          <p:cNvPr id="44" name="Flowchart: Stored Data 43"/>
          <p:cNvSpPr/>
          <p:nvPr/>
        </p:nvSpPr>
        <p:spPr>
          <a:xfrm rot="10800000">
            <a:off x="4891497" y="5062210"/>
            <a:ext cx="762000" cy="685800"/>
          </a:xfrm>
          <a:prstGeom prst="flowChartOnlineStorag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owchart: Connector 44"/>
          <p:cNvSpPr/>
          <p:nvPr/>
        </p:nvSpPr>
        <p:spPr>
          <a:xfrm>
            <a:off x="4777196" y="5176510"/>
            <a:ext cx="228600" cy="2286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/>
          <p:cNvCxnSpPr>
            <a:endCxn id="45" idx="2"/>
          </p:cNvCxnSpPr>
          <p:nvPr/>
        </p:nvCxnSpPr>
        <p:spPr>
          <a:xfrm>
            <a:off x="4472396" y="5290810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472396" y="559561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44" idx="1"/>
          </p:cNvCxnSpPr>
          <p:nvPr/>
        </p:nvCxnSpPr>
        <p:spPr>
          <a:xfrm>
            <a:off x="5653497" y="5405110"/>
            <a:ext cx="57149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733800" y="54864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0</a:t>
            </a:r>
            <a:endParaRPr lang="en-US" sz="2800" dirty="0"/>
          </a:p>
        </p:txBody>
      </p:sp>
      <p:sp>
        <p:nvSpPr>
          <p:cNvPr id="50" name="TextBox 49"/>
          <p:cNvSpPr txBox="1"/>
          <p:nvPr/>
        </p:nvSpPr>
        <p:spPr>
          <a:xfrm>
            <a:off x="3786596" y="50292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mj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6339296" y="5143500"/>
            <a:ext cx="72618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ym typeface="Symbol"/>
              </a:rPr>
              <a:t>mi </a:t>
            </a:r>
            <a:endParaRPr lang="en-US" sz="2800" dirty="0"/>
          </a:p>
        </p:txBody>
      </p:sp>
      <p:sp>
        <p:nvSpPr>
          <p:cNvPr id="52" name="TextBox 51"/>
          <p:cNvSpPr txBox="1"/>
          <p:nvPr/>
        </p:nvSpPr>
        <p:spPr>
          <a:xfrm>
            <a:off x="213491" y="4619030"/>
            <a:ext cx="6858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</a:t>
            </a:r>
            <a:endParaRPr lang="en-US" sz="2800" dirty="0"/>
          </a:p>
        </p:txBody>
      </p:sp>
      <p:cxnSp>
        <p:nvCxnSpPr>
          <p:cNvPr id="2049" name="Straight Connector 2048"/>
          <p:cNvCxnSpPr/>
          <p:nvPr/>
        </p:nvCxnSpPr>
        <p:spPr>
          <a:xfrm>
            <a:off x="3333750" y="5101494"/>
            <a:ext cx="495300" cy="1500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41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>
          <a:xfrm>
            <a:off x="360363" y="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AND/OR</a:t>
            </a:r>
          </a:p>
        </p:txBody>
      </p:sp>
      <p:pic>
        <p:nvPicPr>
          <p:cNvPr id="1167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" y="2286000"/>
            <a:ext cx="33718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42" name="TextBox 11"/>
          <p:cNvSpPr txBox="1">
            <a:spLocks noChangeArrowheads="1"/>
          </p:cNvSpPr>
          <p:nvPr/>
        </p:nvSpPr>
        <p:spPr bwMode="auto">
          <a:xfrm>
            <a:off x="381000" y="2330017"/>
            <a:ext cx="317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A</a:t>
            </a:r>
          </a:p>
        </p:txBody>
      </p:sp>
      <p:sp>
        <p:nvSpPr>
          <p:cNvPr id="116743" name="TextBox 12"/>
          <p:cNvSpPr txBox="1">
            <a:spLocks noChangeArrowheads="1"/>
          </p:cNvSpPr>
          <p:nvPr/>
        </p:nvSpPr>
        <p:spPr bwMode="auto">
          <a:xfrm>
            <a:off x="396875" y="2698317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0</a:t>
            </a:r>
          </a:p>
        </p:txBody>
      </p:sp>
      <p:sp>
        <p:nvSpPr>
          <p:cNvPr id="116744" name="TextBox 13"/>
          <p:cNvSpPr txBox="1">
            <a:spLocks noChangeArrowheads="1"/>
          </p:cNvSpPr>
          <p:nvPr/>
        </p:nvSpPr>
        <p:spPr bwMode="auto">
          <a:xfrm>
            <a:off x="388937" y="3209492"/>
            <a:ext cx="309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B</a:t>
            </a:r>
          </a:p>
        </p:txBody>
      </p:sp>
      <p:sp>
        <p:nvSpPr>
          <p:cNvPr id="116745" name="TextBox 14"/>
          <p:cNvSpPr txBox="1">
            <a:spLocks noChangeArrowheads="1"/>
          </p:cNvSpPr>
          <p:nvPr/>
        </p:nvSpPr>
        <p:spPr bwMode="auto">
          <a:xfrm>
            <a:off x="3918744" y="2302246"/>
            <a:ext cx="8707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Arial" charset="0"/>
              </a:rPr>
              <a:t>X=(AB)’</a:t>
            </a:r>
            <a:endParaRPr lang="en-US" dirty="0">
              <a:latin typeface="Calibri" pitchFamily="34" charset="0"/>
              <a:cs typeface="Arial" charset="0"/>
            </a:endParaRPr>
          </a:p>
        </p:txBody>
      </p:sp>
      <p:pic>
        <p:nvPicPr>
          <p:cNvPr id="1167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669" y="381000"/>
            <a:ext cx="1103312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47" name="TextBox 16"/>
          <p:cNvSpPr txBox="1">
            <a:spLocks noChangeArrowheads="1"/>
          </p:cNvSpPr>
          <p:nvPr/>
        </p:nvSpPr>
        <p:spPr bwMode="auto">
          <a:xfrm>
            <a:off x="1096169" y="441325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A</a:t>
            </a:r>
          </a:p>
        </p:txBody>
      </p:sp>
      <p:sp>
        <p:nvSpPr>
          <p:cNvPr id="116748" name="TextBox 17"/>
          <p:cNvSpPr txBox="1">
            <a:spLocks noChangeArrowheads="1"/>
          </p:cNvSpPr>
          <p:nvPr/>
        </p:nvSpPr>
        <p:spPr bwMode="auto">
          <a:xfrm>
            <a:off x="1112044" y="811213"/>
            <a:ext cx="309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B</a:t>
            </a:r>
          </a:p>
        </p:txBody>
      </p:sp>
      <p:sp>
        <p:nvSpPr>
          <p:cNvPr id="116749" name="TextBox 19"/>
          <p:cNvSpPr txBox="1">
            <a:spLocks noChangeArrowheads="1"/>
          </p:cNvSpPr>
          <p:nvPr/>
        </p:nvSpPr>
        <p:spPr bwMode="auto">
          <a:xfrm>
            <a:off x="2469356" y="627063"/>
            <a:ext cx="284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x</a:t>
            </a:r>
          </a:p>
        </p:txBody>
      </p:sp>
      <p:pic>
        <p:nvPicPr>
          <p:cNvPr id="11675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697" y="2641127"/>
            <a:ext cx="3810000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52" name="TextBox 21"/>
          <p:cNvSpPr txBox="1">
            <a:spLocks noChangeArrowheads="1"/>
          </p:cNvSpPr>
          <p:nvPr/>
        </p:nvSpPr>
        <p:spPr bwMode="auto">
          <a:xfrm>
            <a:off x="3863923" y="3024548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Arial" charset="0"/>
              </a:rPr>
              <a:t>0</a:t>
            </a:r>
          </a:p>
        </p:txBody>
      </p:sp>
      <p:sp>
        <p:nvSpPr>
          <p:cNvPr id="116753" name="TextBox 22"/>
          <p:cNvSpPr txBox="1">
            <a:spLocks noChangeArrowheads="1"/>
          </p:cNvSpPr>
          <p:nvPr/>
        </p:nvSpPr>
        <p:spPr bwMode="auto">
          <a:xfrm>
            <a:off x="3802773" y="3395230"/>
            <a:ext cx="309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Arial" charset="0"/>
              </a:rPr>
              <a:t>C</a:t>
            </a:r>
            <a:endParaRPr lang="en-US" dirty="0">
              <a:latin typeface="Calibri" pitchFamily="34" charset="0"/>
              <a:cs typeface="Arial" charset="0"/>
            </a:endParaRPr>
          </a:p>
        </p:txBody>
      </p:sp>
      <p:sp>
        <p:nvSpPr>
          <p:cNvPr id="116754" name="TextBox 23"/>
          <p:cNvSpPr txBox="1">
            <a:spLocks noChangeArrowheads="1"/>
          </p:cNvSpPr>
          <p:nvPr/>
        </p:nvSpPr>
        <p:spPr bwMode="auto">
          <a:xfrm>
            <a:off x="3822679" y="373094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0</a:t>
            </a:r>
          </a:p>
        </p:txBody>
      </p:sp>
      <p:pic>
        <p:nvPicPr>
          <p:cNvPr id="11675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519" y="996156"/>
            <a:ext cx="11652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57" name="TextBox 25"/>
          <p:cNvSpPr txBox="1">
            <a:spLocks noChangeArrowheads="1"/>
          </p:cNvSpPr>
          <p:nvPr/>
        </p:nvSpPr>
        <p:spPr bwMode="auto">
          <a:xfrm>
            <a:off x="2417545" y="1257822"/>
            <a:ext cx="317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Arial" charset="0"/>
              </a:rPr>
              <a:t>C</a:t>
            </a:r>
            <a:endParaRPr lang="en-US" dirty="0">
              <a:latin typeface="Calibri" pitchFamily="34" charset="0"/>
              <a:cs typeface="Arial" charset="0"/>
            </a:endParaRPr>
          </a:p>
        </p:txBody>
      </p:sp>
      <p:sp>
        <p:nvSpPr>
          <p:cNvPr id="116758" name="TextBox 26"/>
          <p:cNvSpPr txBox="1">
            <a:spLocks noChangeArrowheads="1"/>
          </p:cNvSpPr>
          <p:nvPr/>
        </p:nvSpPr>
        <p:spPr bwMode="auto">
          <a:xfrm>
            <a:off x="2432596" y="1610176"/>
            <a:ext cx="327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Arial" charset="0"/>
              </a:rPr>
              <a:t>D</a:t>
            </a:r>
            <a:endParaRPr lang="en-US" dirty="0">
              <a:latin typeface="Calibri" pitchFamily="34" charset="0"/>
              <a:cs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374900" y="797965"/>
            <a:ext cx="520700" cy="57363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116756" idx="1"/>
          </p:cNvCxnSpPr>
          <p:nvPr/>
        </p:nvCxnSpPr>
        <p:spPr>
          <a:xfrm flipV="1">
            <a:off x="2753519" y="1486693"/>
            <a:ext cx="294481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918744" y="2887843"/>
            <a:ext cx="272256" cy="45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14"/>
          <p:cNvSpPr txBox="1">
            <a:spLocks noChangeArrowheads="1"/>
          </p:cNvSpPr>
          <p:nvPr/>
        </p:nvSpPr>
        <p:spPr bwMode="auto">
          <a:xfrm>
            <a:off x="7714928" y="2635766"/>
            <a:ext cx="992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Arial" charset="0"/>
              </a:rPr>
              <a:t>X=(AB)’C</a:t>
            </a:r>
            <a:endParaRPr lang="en-US" dirty="0">
              <a:latin typeface="Calibri" pitchFamily="34" charset="0"/>
              <a:cs typeface="Arial" charset="0"/>
            </a:endParaRP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" y="4509767"/>
            <a:ext cx="3371850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11"/>
          <p:cNvSpPr txBox="1">
            <a:spLocks noChangeArrowheads="1"/>
          </p:cNvSpPr>
          <p:nvPr/>
        </p:nvSpPr>
        <p:spPr bwMode="auto">
          <a:xfrm>
            <a:off x="381000" y="4553784"/>
            <a:ext cx="317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A</a:t>
            </a:r>
          </a:p>
        </p:txBody>
      </p:sp>
      <p:sp>
        <p:nvSpPr>
          <p:cNvPr id="39" name="TextBox 12"/>
          <p:cNvSpPr txBox="1">
            <a:spLocks noChangeArrowheads="1"/>
          </p:cNvSpPr>
          <p:nvPr/>
        </p:nvSpPr>
        <p:spPr bwMode="auto">
          <a:xfrm>
            <a:off x="396875" y="4922084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0</a:t>
            </a:r>
          </a:p>
        </p:txBody>
      </p:sp>
      <p:sp>
        <p:nvSpPr>
          <p:cNvPr id="40" name="TextBox 13"/>
          <p:cNvSpPr txBox="1">
            <a:spLocks noChangeArrowheads="1"/>
          </p:cNvSpPr>
          <p:nvPr/>
        </p:nvSpPr>
        <p:spPr bwMode="auto">
          <a:xfrm>
            <a:off x="388937" y="5433259"/>
            <a:ext cx="309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B</a:t>
            </a:r>
          </a:p>
        </p:txBody>
      </p:sp>
      <p:sp>
        <p:nvSpPr>
          <p:cNvPr id="41" name="TextBox 14"/>
          <p:cNvSpPr txBox="1">
            <a:spLocks noChangeArrowheads="1"/>
          </p:cNvSpPr>
          <p:nvPr/>
        </p:nvSpPr>
        <p:spPr bwMode="auto">
          <a:xfrm>
            <a:off x="3918744" y="4526013"/>
            <a:ext cx="8707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Arial" charset="0"/>
              </a:rPr>
              <a:t>X=(AB)’</a:t>
            </a:r>
            <a:endParaRPr lang="en-US" dirty="0">
              <a:latin typeface="Calibri" pitchFamily="34" charset="0"/>
              <a:cs typeface="Arial" charset="0"/>
            </a:endParaRPr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697" y="4864894"/>
            <a:ext cx="3810000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21"/>
          <p:cNvSpPr txBox="1">
            <a:spLocks noChangeArrowheads="1"/>
          </p:cNvSpPr>
          <p:nvPr/>
        </p:nvSpPr>
        <p:spPr bwMode="auto">
          <a:xfrm>
            <a:off x="3863923" y="5248315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Arial" charset="0"/>
              </a:rPr>
              <a:t>0</a:t>
            </a:r>
          </a:p>
        </p:txBody>
      </p:sp>
      <p:sp>
        <p:nvSpPr>
          <p:cNvPr id="44" name="TextBox 22"/>
          <p:cNvSpPr txBox="1">
            <a:spLocks noChangeArrowheads="1"/>
          </p:cNvSpPr>
          <p:nvPr/>
        </p:nvSpPr>
        <p:spPr bwMode="auto">
          <a:xfrm>
            <a:off x="3802773" y="5618997"/>
            <a:ext cx="309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Arial" charset="0"/>
              </a:rPr>
              <a:t>C</a:t>
            </a:r>
            <a:endParaRPr lang="en-US" dirty="0">
              <a:latin typeface="Calibri" pitchFamily="34" charset="0"/>
              <a:cs typeface="Arial" charset="0"/>
            </a:endParaRPr>
          </a:p>
        </p:txBody>
      </p:sp>
      <p:sp>
        <p:nvSpPr>
          <p:cNvPr id="45" name="TextBox 23"/>
          <p:cNvSpPr txBox="1">
            <a:spLocks noChangeArrowheads="1"/>
          </p:cNvSpPr>
          <p:nvPr/>
        </p:nvSpPr>
        <p:spPr bwMode="auto">
          <a:xfrm>
            <a:off x="3822679" y="5954712"/>
            <a:ext cx="30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0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3918744" y="5111610"/>
            <a:ext cx="272256" cy="45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14"/>
          <p:cNvSpPr txBox="1">
            <a:spLocks noChangeArrowheads="1"/>
          </p:cNvSpPr>
          <p:nvPr/>
        </p:nvSpPr>
        <p:spPr bwMode="auto">
          <a:xfrm>
            <a:off x="6943032" y="4554714"/>
            <a:ext cx="2200968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Arial" charset="0"/>
              </a:rPr>
              <a:t>X=(AB)’C = (A’+B’)C</a:t>
            </a:r>
            <a:endParaRPr lang="en-US" dirty="0">
              <a:latin typeface="Calibri" pitchFamily="34" charset="0"/>
              <a:cs typeface="Arial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257800" y="5228865"/>
            <a:ext cx="76289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562107" y="5710419"/>
            <a:ext cx="68669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3941118" y="5399663"/>
            <a:ext cx="826001" cy="458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163294" y="4922084"/>
            <a:ext cx="10371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48272" y="5100718"/>
            <a:ext cx="8519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H="1">
            <a:off x="4165548" y="2514167"/>
            <a:ext cx="188571" cy="3690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14"/>
          <p:cNvSpPr txBox="1">
            <a:spLocks noChangeArrowheads="1"/>
          </p:cNvSpPr>
          <p:nvPr/>
        </p:nvSpPr>
        <p:spPr bwMode="auto">
          <a:xfrm>
            <a:off x="5595144" y="2257796"/>
            <a:ext cx="6783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Arial" charset="0"/>
              </a:rPr>
              <a:t>X=AB</a:t>
            </a:r>
            <a:endParaRPr lang="en-US" dirty="0">
              <a:latin typeface="Calibri" pitchFamily="34" charset="0"/>
              <a:cs typeface="Arial" charset="0"/>
            </a:endParaRPr>
          </a:p>
        </p:txBody>
      </p:sp>
      <p:cxnSp>
        <p:nvCxnSpPr>
          <p:cNvPr id="6" name="Straight Arrow Connector 5"/>
          <p:cNvCxnSpPr>
            <a:stCxn id="116750" idx="0"/>
          </p:cNvCxnSpPr>
          <p:nvPr/>
        </p:nvCxnSpPr>
        <p:spPr>
          <a:xfrm flipH="1">
            <a:off x="5639248" y="2641127"/>
            <a:ext cx="381449" cy="3639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14"/>
          <p:cNvSpPr txBox="1">
            <a:spLocks noChangeArrowheads="1"/>
          </p:cNvSpPr>
          <p:nvPr/>
        </p:nvSpPr>
        <p:spPr bwMode="auto">
          <a:xfrm>
            <a:off x="7004522" y="1607899"/>
            <a:ext cx="984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Arial" charset="0"/>
              </a:rPr>
              <a:t>X=AB+C’</a:t>
            </a:r>
            <a:endParaRPr lang="en-US" dirty="0">
              <a:latin typeface="Calibri" pitchFamily="34" charset="0"/>
              <a:cs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820348" y="1977231"/>
            <a:ext cx="494852" cy="10909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6" idx="2"/>
          </p:cNvCxnSpPr>
          <p:nvPr/>
        </p:nvCxnSpPr>
        <p:spPr>
          <a:xfrm flipH="1">
            <a:off x="7989472" y="3005098"/>
            <a:ext cx="221907" cy="2734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776487" y="5098235"/>
            <a:ext cx="795513" cy="179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4165548" y="6133938"/>
            <a:ext cx="254005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438899" y="5404245"/>
            <a:ext cx="762897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37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9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MUX</a:t>
            </a:r>
          </a:p>
        </p:txBody>
      </p:sp>
      <p:pic>
        <p:nvPicPr>
          <p:cNvPr id="1187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90800"/>
            <a:ext cx="34385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405063"/>
            <a:ext cx="27813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89" name="TextBox 5"/>
          <p:cNvSpPr txBox="1">
            <a:spLocks noChangeArrowheads="1"/>
          </p:cNvSpPr>
          <p:nvPr/>
        </p:nvSpPr>
        <p:spPr bwMode="auto">
          <a:xfrm>
            <a:off x="436563" y="2574925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A</a:t>
            </a:r>
          </a:p>
        </p:txBody>
      </p:sp>
      <p:sp>
        <p:nvSpPr>
          <p:cNvPr id="118790" name="TextBox 6"/>
          <p:cNvSpPr txBox="1">
            <a:spLocks noChangeArrowheads="1"/>
          </p:cNvSpPr>
          <p:nvPr/>
        </p:nvSpPr>
        <p:spPr bwMode="auto">
          <a:xfrm>
            <a:off x="441325" y="3668713"/>
            <a:ext cx="30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C</a:t>
            </a:r>
          </a:p>
        </p:txBody>
      </p:sp>
      <p:sp>
        <p:nvSpPr>
          <p:cNvPr id="118791" name="TextBox 7"/>
          <p:cNvSpPr txBox="1">
            <a:spLocks noChangeArrowheads="1"/>
          </p:cNvSpPr>
          <p:nvPr/>
        </p:nvSpPr>
        <p:spPr bwMode="auto">
          <a:xfrm>
            <a:off x="436563" y="3059113"/>
            <a:ext cx="309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B</a:t>
            </a:r>
          </a:p>
        </p:txBody>
      </p:sp>
      <p:sp>
        <p:nvSpPr>
          <p:cNvPr id="118792" name="TextBox 8"/>
          <p:cNvSpPr txBox="1">
            <a:spLocks noChangeArrowheads="1"/>
          </p:cNvSpPr>
          <p:nvPr/>
        </p:nvSpPr>
        <p:spPr bwMode="auto">
          <a:xfrm>
            <a:off x="5100638" y="2690813"/>
            <a:ext cx="30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0</a:t>
            </a:r>
          </a:p>
        </p:txBody>
      </p:sp>
      <p:sp>
        <p:nvSpPr>
          <p:cNvPr id="118793" name="TextBox 9"/>
          <p:cNvSpPr txBox="1">
            <a:spLocks noChangeArrowheads="1"/>
          </p:cNvSpPr>
          <p:nvPr/>
        </p:nvSpPr>
        <p:spPr bwMode="auto">
          <a:xfrm>
            <a:off x="5092700" y="2286000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A</a:t>
            </a:r>
          </a:p>
        </p:txBody>
      </p:sp>
      <p:sp>
        <p:nvSpPr>
          <p:cNvPr id="118794" name="TextBox 10"/>
          <p:cNvSpPr txBox="1">
            <a:spLocks noChangeArrowheads="1"/>
          </p:cNvSpPr>
          <p:nvPr/>
        </p:nvSpPr>
        <p:spPr bwMode="auto">
          <a:xfrm>
            <a:off x="5100638" y="3059113"/>
            <a:ext cx="309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B</a:t>
            </a:r>
          </a:p>
        </p:txBody>
      </p:sp>
      <p:sp>
        <p:nvSpPr>
          <p:cNvPr id="118795" name="TextBox 11"/>
          <p:cNvSpPr txBox="1">
            <a:spLocks noChangeArrowheads="1"/>
          </p:cNvSpPr>
          <p:nvPr/>
        </p:nvSpPr>
        <p:spPr bwMode="auto">
          <a:xfrm>
            <a:off x="5102225" y="3733800"/>
            <a:ext cx="307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C</a:t>
            </a:r>
          </a:p>
        </p:txBody>
      </p:sp>
      <p:sp>
        <p:nvSpPr>
          <p:cNvPr id="118796" name="TextBox 12"/>
          <p:cNvSpPr txBox="1">
            <a:spLocks noChangeArrowheads="1"/>
          </p:cNvSpPr>
          <p:nvPr/>
        </p:nvSpPr>
        <p:spPr bwMode="auto">
          <a:xfrm>
            <a:off x="5102225" y="4103688"/>
            <a:ext cx="30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0</a:t>
            </a:r>
          </a:p>
        </p:txBody>
      </p:sp>
      <p:sp>
        <p:nvSpPr>
          <p:cNvPr id="2" name="Flowchart: Delay 1"/>
          <p:cNvSpPr/>
          <p:nvPr/>
        </p:nvSpPr>
        <p:spPr>
          <a:xfrm>
            <a:off x="1981200" y="2655888"/>
            <a:ext cx="500062" cy="588168"/>
          </a:xfrm>
          <a:prstGeom prst="flowChartDela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Delay 13"/>
          <p:cNvSpPr/>
          <p:nvPr/>
        </p:nvSpPr>
        <p:spPr>
          <a:xfrm>
            <a:off x="1981200" y="3559572"/>
            <a:ext cx="500062" cy="588168"/>
          </a:xfrm>
          <a:prstGeom prst="flowChartDela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4025" y="457200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(A’B)+(AC)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5410200" y="5156774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(A+C’)’= A’C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391400" y="19050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A’+B’ = (AB)’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7239000" y="2274332"/>
            <a:ext cx="1066800" cy="7847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848600" y="4535488"/>
            <a:ext cx="1371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AB +A’C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077200" y="3559572"/>
            <a:ext cx="609600" cy="10124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6" idx="0"/>
          </p:cNvCxnSpPr>
          <p:nvPr/>
        </p:nvCxnSpPr>
        <p:spPr>
          <a:xfrm flipV="1">
            <a:off x="7086600" y="3559573"/>
            <a:ext cx="419100" cy="15972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53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6953250" y="-9525"/>
            <a:ext cx="2149201" cy="8382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l" eaLnBrk="1" hangingPunct="1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MUX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566585" y="1513218"/>
            <a:ext cx="862415" cy="12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482279" y="1054100"/>
            <a:ext cx="3766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283230" y="228600"/>
            <a:ext cx="5992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745904" y="5638097"/>
            <a:ext cx="161880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81156" y="4912187"/>
            <a:ext cx="17854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739202" y="4659508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4" name="TextBox 33"/>
          <p:cNvSpPr txBox="1"/>
          <p:nvPr/>
        </p:nvSpPr>
        <p:spPr>
          <a:xfrm>
            <a:off x="407936" y="3221361"/>
            <a:ext cx="29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</a:t>
            </a:r>
            <a:endParaRPr lang="en-US" sz="1600" dirty="0"/>
          </a:p>
        </p:txBody>
      </p:sp>
      <p:sp>
        <p:nvSpPr>
          <p:cNvPr id="35" name="Oval 34"/>
          <p:cNvSpPr/>
          <p:nvPr/>
        </p:nvSpPr>
        <p:spPr>
          <a:xfrm>
            <a:off x="1243645" y="3337005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8" name="Rectangle 37"/>
          <p:cNvSpPr/>
          <p:nvPr/>
        </p:nvSpPr>
        <p:spPr>
          <a:xfrm>
            <a:off x="1039762" y="4651030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1271060" y="3390638"/>
            <a:ext cx="24340" cy="11210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1224368" y="4511689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42" name="Straight Connector 41"/>
          <p:cNvCxnSpPr/>
          <p:nvPr/>
        </p:nvCxnSpPr>
        <p:spPr>
          <a:xfrm>
            <a:off x="1929702" y="2986053"/>
            <a:ext cx="8753" cy="16906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1905000" y="2895600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46" name="Straight Connector 45"/>
          <p:cNvCxnSpPr/>
          <p:nvPr/>
        </p:nvCxnSpPr>
        <p:spPr>
          <a:xfrm>
            <a:off x="664561" y="3370329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51136" y="2942680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3033098" y="5370118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6" name="TextBox 55"/>
          <p:cNvSpPr txBox="1"/>
          <p:nvPr/>
        </p:nvSpPr>
        <p:spPr>
          <a:xfrm>
            <a:off x="690723" y="4597247"/>
            <a:ext cx="395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0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58" name="Straight Connector 57"/>
          <p:cNvCxnSpPr>
            <a:stCxn id="32" idx="2"/>
          </p:cNvCxnSpPr>
          <p:nvPr/>
        </p:nvCxnSpPr>
        <p:spPr>
          <a:xfrm>
            <a:off x="5537340" y="5178188"/>
            <a:ext cx="29036" cy="54285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698436" y="3831380"/>
            <a:ext cx="58878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800599" y="1073149"/>
            <a:ext cx="4254847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MUX is a three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ancilla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gate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745904" y="1732296"/>
            <a:ext cx="1587510" cy="31798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3590657" y="4722029"/>
            <a:ext cx="29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4340696" y="5342512"/>
            <a:ext cx="0" cy="25029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/>
          <p:cNvSpPr/>
          <p:nvPr/>
        </p:nvSpPr>
        <p:spPr>
          <a:xfrm>
            <a:off x="2667000" y="2895600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9" name="Rectangle 28"/>
          <p:cNvSpPr/>
          <p:nvPr/>
        </p:nvSpPr>
        <p:spPr>
          <a:xfrm>
            <a:off x="6193483" y="4492041"/>
            <a:ext cx="66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MUX</a:t>
            </a:r>
            <a:endParaRPr lang="en-US" dirty="0"/>
          </a:p>
        </p:txBody>
      </p:sp>
      <p:sp>
        <p:nvSpPr>
          <p:cNvPr id="53" name="TextBox 5"/>
          <p:cNvSpPr txBox="1">
            <a:spLocks noChangeArrowheads="1"/>
          </p:cNvSpPr>
          <p:nvPr/>
        </p:nvSpPr>
        <p:spPr bwMode="auto">
          <a:xfrm>
            <a:off x="436563" y="2574925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A</a:t>
            </a:r>
          </a:p>
        </p:txBody>
      </p:sp>
      <p:sp>
        <p:nvSpPr>
          <p:cNvPr id="54" name="TextBox 6"/>
          <p:cNvSpPr txBox="1">
            <a:spLocks noChangeArrowheads="1"/>
          </p:cNvSpPr>
          <p:nvPr/>
        </p:nvSpPr>
        <p:spPr bwMode="auto">
          <a:xfrm>
            <a:off x="441325" y="3668713"/>
            <a:ext cx="307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C</a:t>
            </a:r>
          </a:p>
        </p:txBody>
      </p:sp>
      <p:sp>
        <p:nvSpPr>
          <p:cNvPr id="65" name="TextBox 12"/>
          <p:cNvSpPr txBox="1">
            <a:spLocks noChangeArrowheads="1"/>
          </p:cNvSpPr>
          <p:nvPr/>
        </p:nvSpPr>
        <p:spPr bwMode="auto">
          <a:xfrm>
            <a:off x="900583" y="1728787"/>
            <a:ext cx="30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0</a:t>
            </a:r>
          </a:p>
        </p:txBody>
      </p:sp>
      <p:pic>
        <p:nvPicPr>
          <p:cNvPr id="6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3" y="49212"/>
            <a:ext cx="27813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TextBox 8"/>
          <p:cNvSpPr txBox="1">
            <a:spLocks noChangeArrowheads="1"/>
          </p:cNvSpPr>
          <p:nvPr/>
        </p:nvSpPr>
        <p:spPr bwMode="auto">
          <a:xfrm>
            <a:off x="888674" y="419100"/>
            <a:ext cx="30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0</a:t>
            </a:r>
          </a:p>
        </p:txBody>
      </p:sp>
      <p:sp>
        <p:nvSpPr>
          <p:cNvPr id="72" name="TextBox 9"/>
          <p:cNvSpPr txBox="1">
            <a:spLocks noChangeArrowheads="1"/>
          </p:cNvSpPr>
          <p:nvPr/>
        </p:nvSpPr>
        <p:spPr bwMode="auto">
          <a:xfrm>
            <a:off x="810886" y="49212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Arial" charset="0"/>
              </a:rPr>
              <a:t>A</a:t>
            </a:r>
          </a:p>
        </p:txBody>
      </p:sp>
      <p:sp>
        <p:nvSpPr>
          <p:cNvPr id="73" name="TextBox 10"/>
          <p:cNvSpPr txBox="1">
            <a:spLocks noChangeArrowheads="1"/>
          </p:cNvSpPr>
          <p:nvPr/>
        </p:nvSpPr>
        <p:spPr bwMode="auto">
          <a:xfrm>
            <a:off x="925592" y="740569"/>
            <a:ext cx="309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B</a:t>
            </a:r>
          </a:p>
        </p:txBody>
      </p:sp>
      <p:sp>
        <p:nvSpPr>
          <p:cNvPr id="74" name="TextBox 11"/>
          <p:cNvSpPr txBox="1">
            <a:spLocks noChangeArrowheads="1"/>
          </p:cNvSpPr>
          <p:nvPr/>
        </p:nvSpPr>
        <p:spPr bwMode="auto">
          <a:xfrm>
            <a:off x="922970" y="1392238"/>
            <a:ext cx="307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  <a:cs typeface="Arial" charset="0"/>
              </a:rPr>
              <a:t>C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3838114" y="1073150"/>
            <a:ext cx="4953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3126570" y="974725"/>
            <a:ext cx="2520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209800" y="393700"/>
            <a:ext cx="4847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1202208" y="740569"/>
            <a:ext cx="4847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371600" y="789379"/>
            <a:ext cx="426028" cy="38873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1828800" y="4507389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077470" y="327093"/>
            <a:ext cx="819315" cy="42701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126570" y="1762126"/>
            <a:ext cx="481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4725699" y="5119484"/>
            <a:ext cx="481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902416" y="1441610"/>
            <a:ext cx="1295280" cy="41279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V="1">
            <a:off x="3838114" y="4948200"/>
            <a:ext cx="3019333" cy="341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>
            <a:off x="4272368" y="5196007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6" name="Oval 95"/>
          <p:cNvSpPr/>
          <p:nvPr/>
        </p:nvSpPr>
        <p:spPr>
          <a:xfrm>
            <a:off x="3124200" y="5233541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97" name="Straight Connector 96"/>
          <p:cNvCxnSpPr/>
          <p:nvPr/>
        </p:nvCxnSpPr>
        <p:spPr>
          <a:xfrm flipH="1">
            <a:off x="2698631" y="2931867"/>
            <a:ext cx="4091" cy="27476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Oval 98"/>
          <p:cNvSpPr/>
          <p:nvPr/>
        </p:nvSpPr>
        <p:spPr>
          <a:xfrm>
            <a:off x="3197696" y="3810000"/>
            <a:ext cx="78904" cy="919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00" name="Straight Connector 99"/>
          <p:cNvCxnSpPr/>
          <p:nvPr/>
        </p:nvCxnSpPr>
        <p:spPr>
          <a:xfrm flipH="1">
            <a:off x="3197816" y="3807951"/>
            <a:ext cx="17379" cy="139103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364713" y="63760"/>
            <a:ext cx="235893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Can we build a less expensive MUX?</a:t>
            </a:r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1224368" y="1946792"/>
            <a:ext cx="144263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069414" y="1762126"/>
            <a:ext cx="4953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4166762" y="4721624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75" name="Straight Connector 74"/>
          <p:cNvCxnSpPr/>
          <p:nvPr/>
        </p:nvCxnSpPr>
        <p:spPr>
          <a:xfrm>
            <a:off x="3044359" y="1135003"/>
            <a:ext cx="4953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339389" y="4718212"/>
            <a:ext cx="395902" cy="45997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7" name="Oval 36"/>
          <p:cNvSpPr/>
          <p:nvPr/>
        </p:nvSpPr>
        <p:spPr>
          <a:xfrm>
            <a:off x="5492760" y="5204519"/>
            <a:ext cx="147232" cy="1379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0" name="Freeform 19"/>
          <p:cNvSpPr/>
          <p:nvPr/>
        </p:nvSpPr>
        <p:spPr>
          <a:xfrm>
            <a:off x="2417796" y="4926842"/>
            <a:ext cx="3186363" cy="1549943"/>
          </a:xfrm>
          <a:custGeom>
            <a:avLst/>
            <a:gdLst>
              <a:gd name="connsiteX0" fmla="*/ 134335 w 3186363"/>
              <a:gd name="connsiteY0" fmla="*/ 0 h 1549943"/>
              <a:gd name="connsiteX1" fmla="*/ 79744 w 3186363"/>
              <a:gd name="connsiteY1" fmla="*/ 218364 h 1549943"/>
              <a:gd name="connsiteX2" fmla="*/ 11505 w 3186363"/>
              <a:gd name="connsiteY2" fmla="*/ 914400 h 1549943"/>
              <a:gd name="connsiteX3" fmla="*/ 339052 w 3186363"/>
              <a:gd name="connsiteY3" fmla="*/ 1351128 h 1549943"/>
              <a:gd name="connsiteX4" fmla="*/ 1007792 w 3186363"/>
              <a:gd name="connsiteY4" fmla="*/ 1473958 h 1549943"/>
              <a:gd name="connsiteX5" fmla="*/ 1785714 w 3186363"/>
              <a:gd name="connsiteY5" fmla="*/ 1528549 h 1549943"/>
              <a:gd name="connsiteX6" fmla="*/ 2986717 w 3186363"/>
              <a:gd name="connsiteY6" fmla="*/ 1528549 h 1549943"/>
              <a:gd name="connsiteX7" fmla="*/ 3164138 w 3186363"/>
              <a:gd name="connsiteY7" fmla="*/ 1269242 h 1549943"/>
              <a:gd name="connsiteX8" fmla="*/ 3177786 w 3186363"/>
              <a:gd name="connsiteY8" fmla="*/ 777922 h 154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6363" h="1549943">
                <a:moveTo>
                  <a:pt x="134335" y="0"/>
                </a:moveTo>
                <a:cubicBezTo>
                  <a:pt x="117275" y="32982"/>
                  <a:pt x="100216" y="65964"/>
                  <a:pt x="79744" y="218364"/>
                </a:cubicBezTo>
                <a:cubicBezTo>
                  <a:pt x="59272" y="370764"/>
                  <a:pt x="-31713" y="725606"/>
                  <a:pt x="11505" y="914400"/>
                </a:cubicBezTo>
                <a:cubicBezTo>
                  <a:pt x="54723" y="1103194"/>
                  <a:pt x="173004" y="1257868"/>
                  <a:pt x="339052" y="1351128"/>
                </a:cubicBezTo>
                <a:cubicBezTo>
                  <a:pt x="505100" y="1444388"/>
                  <a:pt x="766682" y="1444388"/>
                  <a:pt x="1007792" y="1473958"/>
                </a:cubicBezTo>
                <a:cubicBezTo>
                  <a:pt x="1248902" y="1503528"/>
                  <a:pt x="1455893" y="1519451"/>
                  <a:pt x="1785714" y="1528549"/>
                </a:cubicBezTo>
                <a:cubicBezTo>
                  <a:pt x="2115535" y="1537647"/>
                  <a:pt x="2756980" y="1571767"/>
                  <a:pt x="2986717" y="1528549"/>
                </a:cubicBezTo>
                <a:cubicBezTo>
                  <a:pt x="3216454" y="1485331"/>
                  <a:pt x="3132293" y="1394347"/>
                  <a:pt x="3164138" y="1269242"/>
                </a:cubicBezTo>
                <a:cubicBezTo>
                  <a:pt x="3195983" y="1144138"/>
                  <a:pt x="3186884" y="961030"/>
                  <a:pt x="3177786" y="77792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1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980704"/>
              </p:ext>
            </p:extLst>
          </p:nvPr>
        </p:nvGraphicFramePr>
        <p:xfrm>
          <a:off x="468086" y="457200"/>
          <a:ext cx="1371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6200" y="228600"/>
            <a:ext cx="30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0  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-6531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     0      1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318595"/>
              </p:ext>
            </p:extLst>
          </p:nvPr>
        </p:nvGraphicFramePr>
        <p:xfrm>
          <a:off x="3124200" y="446314"/>
          <a:ext cx="1371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32314" y="217714"/>
            <a:ext cx="30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0  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37114" y="-76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     0      1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962400" y="838200"/>
            <a:ext cx="370114" cy="3028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200400" y="1447800"/>
            <a:ext cx="1371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Realize best positive product</a:t>
            </a:r>
            <a:endParaRPr lang="en-US" sz="1200" dirty="0"/>
          </a:p>
        </p:txBody>
      </p:sp>
      <p:sp>
        <p:nvSpPr>
          <p:cNvPr id="10" name="Right Arrow 9"/>
          <p:cNvSpPr/>
          <p:nvPr/>
        </p:nvSpPr>
        <p:spPr>
          <a:xfrm>
            <a:off x="2133600" y="690265"/>
            <a:ext cx="457200" cy="1524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834349"/>
              </p:ext>
            </p:extLst>
          </p:nvPr>
        </p:nvGraphicFramePr>
        <p:xfrm>
          <a:off x="5638800" y="446314"/>
          <a:ext cx="1371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246914" y="217714"/>
            <a:ext cx="30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0  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51714" y="-762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     0      1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6487886" y="2813956"/>
            <a:ext cx="370114" cy="613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15000" y="1447800"/>
            <a:ext cx="1371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Create the reminder function</a:t>
            </a:r>
            <a:endParaRPr lang="en-US" sz="1200" dirty="0"/>
          </a:p>
        </p:txBody>
      </p:sp>
      <p:sp>
        <p:nvSpPr>
          <p:cNvPr id="16" name="Right Arrow 15"/>
          <p:cNvSpPr/>
          <p:nvPr/>
        </p:nvSpPr>
        <p:spPr>
          <a:xfrm>
            <a:off x="4615543" y="690265"/>
            <a:ext cx="457200" cy="1524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2501174">
            <a:off x="7267765" y="861882"/>
            <a:ext cx="787874" cy="13564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61702" y="191042"/>
            <a:ext cx="106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Invert the remainder function</a:t>
            </a:r>
            <a:endParaRPr lang="en-US" sz="14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657769"/>
              </p:ext>
            </p:extLst>
          </p:nvPr>
        </p:nvGraphicFramePr>
        <p:xfrm>
          <a:off x="7543800" y="1817914"/>
          <a:ext cx="1371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151914" y="1589314"/>
            <a:ext cx="30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0  1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456714" y="1295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     0      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644243" y="3657600"/>
            <a:ext cx="1371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Realize best positive product</a:t>
            </a:r>
            <a:endParaRPr lang="en-US" sz="12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202891"/>
              </p:ext>
            </p:extLst>
          </p:nvPr>
        </p:nvGraphicFramePr>
        <p:xfrm>
          <a:off x="5649686" y="2732314"/>
          <a:ext cx="1371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257800" y="2503714"/>
            <a:ext cx="30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0  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562600" y="2209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     0      1</a:t>
            </a:r>
            <a:endParaRPr lang="en-US" dirty="0"/>
          </a:p>
        </p:txBody>
      </p:sp>
      <p:sp>
        <p:nvSpPr>
          <p:cNvPr id="26" name="Right Arrow 25"/>
          <p:cNvSpPr/>
          <p:nvPr/>
        </p:nvSpPr>
        <p:spPr>
          <a:xfrm rot="8885750" flipV="1">
            <a:off x="7297096" y="2879667"/>
            <a:ext cx="767336" cy="171423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487886" y="2689846"/>
            <a:ext cx="370114" cy="7371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665239"/>
              </p:ext>
            </p:extLst>
          </p:nvPr>
        </p:nvGraphicFramePr>
        <p:xfrm>
          <a:off x="3135086" y="2651649"/>
          <a:ext cx="1371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743200" y="2423049"/>
            <a:ext cx="30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0  1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048000" y="212913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     0      1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211286" y="3653135"/>
            <a:ext cx="1371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Create the reminder function</a:t>
            </a:r>
            <a:endParaRPr lang="en-US" sz="1200" dirty="0"/>
          </a:p>
        </p:txBody>
      </p:sp>
      <p:sp>
        <p:nvSpPr>
          <p:cNvPr id="32" name="Right Arrow 31"/>
          <p:cNvSpPr/>
          <p:nvPr/>
        </p:nvSpPr>
        <p:spPr>
          <a:xfrm rot="10800000">
            <a:off x="4789714" y="2947403"/>
            <a:ext cx="457200" cy="1524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Right Arrow 32"/>
          <p:cNvSpPr/>
          <p:nvPr/>
        </p:nvSpPr>
        <p:spPr>
          <a:xfrm rot="10800000">
            <a:off x="1955326" y="2813956"/>
            <a:ext cx="635474" cy="13858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28800" y="3171539"/>
            <a:ext cx="106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Invert the remainder function</a:t>
            </a:r>
            <a:endParaRPr lang="en-US" sz="1400" dirty="0"/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808695"/>
              </p:ext>
            </p:extLst>
          </p:nvPr>
        </p:nvGraphicFramePr>
        <p:xfrm>
          <a:off x="391886" y="2611120"/>
          <a:ext cx="1371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0" y="2382520"/>
            <a:ext cx="30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0  1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04800" y="2088606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     0      1</a:t>
            </a:r>
            <a:endParaRPr lang="en-US" dirty="0"/>
          </a:p>
        </p:txBody>
      </p:sp>
      <p:sp>
        <p:nvSpPr>
          <p:cNvPr id="38" name="Right Arrow 37"/>
          <p:cNvSpPr/>
          <p:nvPr/>
        </p:nvSpPr>
        <p:spPr>
          <a:xfrm rot="5400000" flipV="1">
            <a:off x="341638" y="4129472"/>
            <a:ext cx="1495532" cy="213936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7691" y="4097494"/>
            <a:ext cx="20465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There are no positive products so invert</a:t>
            </a:r>
            <a:endParaRPr lang="en-US" sz="1200" dirty="0"/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959785"/>
              </p:ext>
            </p:extLst>
          </p:nvPr>
        </p:nvGraphicFramePr>
        <p:xfrm>
          <a:off x="544286" y="5506720"/>
          <a:ext cx="13716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0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en-US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152400" y="5278120"/>
            <a:ext cx="30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0  1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57200" y="4984206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     0      1</a:t>
            </a:r>
            <a:endParaRPr lang="en-US" dirty="0"/>
          </a:p>
        </p:txBody>
      </p:sp>
      <p:sp>
        <p:nvSpPr>
          <p:cNvPr id="43" name="Oval 42"/>
          <p:cNvSpPr/>
          <p:nvPr/>
        </p:nvSpPr>
        <p:spPr>
          <a:xfrm>
            <a:off x="609600" y="5943600"/>
            <a:ext cx="1219200" cy="2578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>
            <a:off x="3037114" y="4559159"/>
            <a:ext cx="464365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048000" y="5158802"/>
            <a:ext cx="464365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164576" y="5764092"/>
            <a:ext cx="464365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590800" y="423644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49" name="TextBox 48"/>
          <p:cNvSpPr txBox="1"/>
          <p:nvPr/>
        </p:nvSpPr>
        <p:spPr>
          <a:xfrm>
            <a:off x="2593571" y="4948453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50" name="TextBox 49"/>
          <p:cNvSpPr txBox="1"/>
          <p:nvPr/>
        </p:nvSpPr>
        <p:spPr>
          <a:xfrm>
            <a:off x="8001000" y="5562600"/>
            <a:ext cx="674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out</a:t>
            </a:r>
            <a:endParaRPr lang="en-US" sz="2400" dirty="0"/>
          </a:p>
        </p:txBody>
      </p:sp>
      <p:sp>
        <p:nvSpPr>
          <p:cNvPr id="51" name="Rectangle 50"/>
          <p:cNvSpPr/>
          <p:nvPr/>
        </p:nvSpPr>
        <p:spPr>
          <a:xfrm>
            <a:off x="3505200" y="5562600"/>
            <a:ext cx="190500" cy="461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Connector 52"/>
          <p:cNvCxnSpPr>
            <a:endCxn id="51" idx="0"/>
          </p:cNvCxnSpPr>
          <p:nvPr/>
        </p:nvCxnSpPr>
        <p:spPr>
          <a:xfrm>
            <a:off x="3600450" y="4559159"/>
            <a:ext cx="0" cy="100344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3505200" y="5367122"/>
            <a:ext cx="190500" cy="1612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2708366" y="55626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0</a:t>
            </a:r>
            <a:endParaRPr lang="en-US" sz="28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382736" y="6096000"/>
            <a:ext cx="816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ym typeface="Symbol"/>
              </a:rPr>
              <a:t>a</a:t>
            </a:r>
            <a:endParaRPr lang="en-US" b="1" dirty="0"/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3695700" y="5824210"/>
            <a:ext cx="190500" cy="377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106636" y="5575441"/>
            <a:ext cx="190500" cy="461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/>
          <p:cNvCxnSpPr>
            <a:endCxn id="59" idx="0"/>
          </p:cNvCxnSpPr>
          <p:nvPr/>
        </p:nvCxnSpPr>
        <p:spPr>
          <a:xfrm>
            <a:off x="4199164" y="5158802"/>
            <a:ext cx="2722" cy="4166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3956957" y="5652673"/>
            <a:ext cx="190500" cy="1843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4256315" y="6255374"/>
            <a:ext cx="130628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ym typeface="Symbol"/>
              </a:rPr>
              <a:t>a* b = X</a:t>
            </a:r>
            <a:endParaRPr lang="en-US" b="1" dirty="0"/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4875439" y="5810948"/>
            <a:ext cx="190500" cy="377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5325836" y="5522039"/>
            <a:ext cx="190500" cy="461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/>
          <p:cNvCxnSpPr>
            <a:endCxn id="65" idx="0"/>
          </p:cNvCxnSpPr>
          <p:nvPr/>
        </p:nvCxnSpPr>
        <p:spPr>
          <a:xfrm>
            <a:off x="5421086" y="4559159"/>
            <a:ext cx="0" cy="9628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5325836" y="5338001"/>
            <a:ext cx="190500" cy="1843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6234793" y="5806273"/>
            <a:ext cx="190500" cy="377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5366656" y="4498050"/>
            <a:ext cx="149679" cy="150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5350327" y="5097515"/>
            <a:ext cx="136073" cy="1125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3541553" y="4517363"/>
            <a:ext cx="149679" cy="150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4106636" y="5065624"/>
            <a:ext cx="149679" cy="150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5644243" y="6201450"/>
            <a:ext cx="185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ym typeface="Symbol"/>
              </a:rPr>
              <a:t>a* b + </a:t>
            </a:r>
            <a:r>
              <a:rPr lang="en-US" b="1" dirty="0" err="1" smtClean="0">
                <a:sym typeface="Symbol"/>
              </a:rPr>
              <a:t>ab</a:t>
            </a:r>
            <a:endParaRPr lang="en-US" b="1" dirty="0"/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4615543" y="1141044"/>
            <a:ext cx="710293" cy="31872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4533900" y="5638800"/>
            <a:ext cx="190500" cy="1843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7456714" y="3488674"/>
            <a:ext cx="1649186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Simplified schematics for AB + X</a:t>
            </a:r>
            <a:endParaRPr lang="en-US" sz="1600" dirty="0"/>
          </a:p>
        </p:txBody>
      </p:sp>
      <p:cxnSp>
        <p:nvCxnSpPr>
          <p:cNvPr id="70" name="Straight Arrow Connector 69"/>
          <p:cNvCxnSpPr/>
          <p:nvPr/>
        </p:nvCxnSpPr>
        <p:spPr>
          <a:xfrm flipH="1">
            <a:off x="5562600" y="3910203"/>
            <a:ext cx="1932214" cy="10740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4637314" y="4948453"/>
            <a:ext cx="2685090" cy="717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334777" y="4536125"/>
            <a:ext cx="1649186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Simplified schematics for inverter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9838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/>
          <p:cNvCxnSpPr/>
          <p:nvPr/>
        </p:nvCxnSpPr>
        <p:spPr>
          <a:xfrm>
            <a:off x="751114" y="398919"/>
            <a:ext cx="464365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10538" y="997758"/>
            <a:ext cx="464365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78576" y="1828800"/>
            <a:ext cx="464365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04800" y="762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</a:t>
            </a:r>
            <a:endParaRPr lang="en-US" sz="2800" dirty="0"/>
          </a:p>
        </p:txBody>
      </p:sp>
      <p:sp>
        <p:nvSpPr>
          <p:cNvPr id="49" name="TextBox 48"/>
          <p:cNvSpPr txBox="1"/>
          <p:nvPr/>
        </p:nvSpPr>
        <p:spPr>
          <a:xfrm>
            <a:off x="307571" y="788213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</a:t>
            </a:r>
            <a:endParaRPr lang="en-US" sz="2800" dirty="0"/>
          </a:p>
        </p:txBody>
      </p:sp>
      <p:sp>
        <p:nvSpPr>
          <p:cNvPr id="50" name="TextBox 49"/>
          <p:cNvSpPr txBox="1"/>
          <p:nvPr/>
        </p:nvSpPr>
        <p:spPr>
          <a:xfrm>
            <a:off x="5715000" y="2591649"/>
            <a:ext cx="674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out</a:t>
            </a:r>
            <a:endParaRPr lang="en-US" sz="2400" dirty="0"/>
          </a:p>
        </p:txBody>
      </p:sp>
      <p:cxnSp>
        <p:nvCxnSpPr>
          <p:cNvPr id="53" name="Straight Connector 52"/>
          <p:cNvCxnSpPr>
            <a:endCxn id="51" idx="0"/>
          </p:cNvCxnSpPr>
          <p:nvPr/>
        </p:nvCxnSpPr>
        <p:spPr>
          <a:xfrm>
            <a:off x="1314450" y="412885"/>
            <a:ext cx="0" cy="21787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219200" y="2396171"/>
            <a:ext cx="190500" cy="16121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46314" y="158820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0</a:t>
            </a:r>
            <a:endParaRPr lang="en-US" sz="28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1096736" y="3125049"/>
            <a:ext cx="816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ym typeface="Symbol"/>
              </a:rPr>
              <a:t>a</a:t>
            </a:r>
            <a:endParaRPr lang="en-US" b="1" dirty="0"/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1409700" y="2853259"/>
            <a:ext cx="190500" cy="377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73" idx="4"/>
            <a:endCxn id="59" idx="0"/>
          </p:cNvCxnSpPr>
          <p:nvPr/>
        </p:nvCxnSpPr>
        <p:spPr>
          <a:xfrm>
            <a:off x="1895476" y="1072086"/>
            <a:ext cx="20410" cy="15324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394858" y="4117899"/>
            <a:ext cx="103414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ym typeface="Symbol"/>
              </a:rPr>
              <a:t>a* b</a:t>
            </a:r>
            <a:endParaRPr lang="en-US" b="1" dirty="0"/>
          </a:p>
        </p:txBody>
      </p:sp>
      <p:cxnSp>
        <p:nvCxnSpPr>
          <p:cNvPr id="63" name="Straight Arrow Connector 62"/>
          <p:cNvCxnSpPr>
            <a:stCxn id="62" idx="0"/>
          </p:cNvCxnSpPr>
          <p:nvPr/>
        </p:nvCxnSpPr>
        <p:spPr>
          <a:xfrm flipH="1" flipV="1">
            <a:off x="2895600" y="2871842"/>
            <a:ext cx="16329" cy="12460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5181600" y="2809905"/>
            <a:ext cx="253093" cy="12825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4089474" y="359404"/>
            <a:ext cx="149679" cy="150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553477" y="924185"/>
            <a:ext cx="136073" cy="1125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820636" y="921936"/>
            <a:ext cx="149679" cy="150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4942946" y="1774743"/>
            <a:ext cx="149679" cy="150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4509408" y="4104017"/>
            <a:ext cx="185057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ym typeface="Symbol"/>
              </a:rPr>
              <a:t>a* b + </a:t>
            </a:r>
            <a:r>
              <a:rPr lang="en-US" b="1" dirty="0" err="1" smtClean="0">
                <a:sym typeface="Symbol"/>
              </a:rPr>
              <a:t>ab</a:t>
            </a:r>
            <a:endParaRPr lang="en-US" b="1" dirty="0"/>
          </a:p>
        </p:txBody>
      </p:sp>
      <p:cxnSp>
        <p:nvCxnSpPr>
          <p:cNvPr id="97" name="Straight Connector 96"/>
          <p:cNvCxnSpPr>
            <a:endCxn id="57" idx="0"/>
          </p:cNvCxnSpPr>
          <p:nvPr/>
        </p:nvCxnSpPr>
        <p:spPr>
          <a:xfrm>
            <a:off x="2553303" y="1814193"/>
            <a:ext cx="18447" cy="8228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1120344" y="4126468"/>
            <a:ext cx="103414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ym typeface="Symbol"/>
              </a:rPr>
              <a:t>a+b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405232" y="2885330"/>
            <a:ext cx="758304" cy="1241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/>
          <p:nvPr/>
        </p:nvSpPr>
        <p:spPr>
          <a:xfrm>
            <a:off x="4076700" y="1631838"/>
            <a:ext cx="190500" cy="461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4076700" y="1447800"/>
            <a:ext cx="190500" cy="1843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/>
          <p:nvPr/>
        </p:nvSpPr>
        <p:spPr>
          <a:xfrm>
            <a:off x="4533900" y="1631838"/>
            <a:ext cx="190500" cy="461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4533900" y="1447800"/>
            <a:ext cx="190500" cy="1843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Straight Connector 101"/>
          <p:cNvCxnSpPr>
            <a:endCxn id="99" idx="0"/>
          </p:cNvCxnSpPr>
          <p:nvPr/>
        </p:nvCxnSpPr>
        <p:spPr>
          <a:xfrm>
            <a:off x="4156678" y="412885"/>
            <a:ext cx="15272" cy="10349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>
            <a:endCxn id="101" idx="0"/>
          </p:cNvCxnSpPr>
          <p:nvPr/>
        </p:nvCxnSpPr>
        <p:spPr>
          <a:xfrm>
            <a:off x="4621514" y="962391"/>
            <a:ext cx="7636" cy="4854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943600" y="1205095"/>
            <a:ext cx="1143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(AB)’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Straight Arrow Connector 6"/>
          <p:cNvCxnSpPr>
            <a:stCxn id="4" idx="1"/>
          </p:cNvCxnSpPr>
          <p:nvPr/>
        </p:nvCxnSpPr>
        <p:spPr>
          <a:xfrm flipH="1">
            <a:off x="5181600" y="1466705"/>
            <a:ext cx="762000" cy="3620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719919" y="2784953"/>
            <a:ext cx="464365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4914900" y="2586335"/>
            <a:ext cx="190500" cy="461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4914900" y="2402297"/>
            <a:ext cx="190500" cy="1843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>
            <a:off x="5010150" y="1881641"/>
            <a:ext cx="7636" cy="4854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6934200" y="1774743"/>
            <a:ext cx="1143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(AB)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1" name="Straight Arrow Connector 110"/>
          <p:cNvCxnSpPr>
            <a:stCxn id="110" idx="1"/>
          </p:cNvCxnSpPr>
          <p:nvPr/>
        </p:nvCxnSpPr>
        <p:spPr>
          <a:xfrm flipH="1">
            <a:off x="5101988" y="2036353"/>
            <a:ext cx="1832212" cy="5333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2095500" y="5265445"/>
            <a:ext cx="14859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inverter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154486" y="3125049"/>
            <a:ext cx="322014" cy="21403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/>
          <p:cNvSpPr/>
          <p:nvPr/>
        </p:nvSpPr>
        <p:spPr>
          <a:xfrm>
            <a:off x="1260021" y="323844"/>
            <a:ext cx="149679" cy="150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2476500" y="2637089"/>
            <a:ext cx="190500" cy="461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820636" y="2604490"/>
            <a:ext cx="190500" cy="461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219200" y="2591649"/>
            <a:ext cx="190500" cy="4616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2296886" y="2700952"/>
            <a:ext cx="190500" cy="1843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670957" y="2681722"/>
            <a:ext cx="190500" cy="1843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2488097" y="1704019"/>
            <a:ext cx="149679" cy="1501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>
            <a:off x="459971" y="2476778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0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343400" y="5029200"/>
            <a:ext cx="464820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 Circuit for the last example, showing all details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249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" name="Straight Connector 116"/>
          <p:cNvCxnSpPr/>
          <p:nvPr/>
        </p:nvCxnSpPr>
        <p:spPr>
          <a:xfrm>
            <a:off x="4389117" y="6444205"/>
            <a:ext cx="3209555" cy="795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3026336" y="5756925"/>
            <a:ext cx="34733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727200" y="5985665"/>
            <a:ext cx="25171" cy="4747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653505" y="4927926"/>
            <a:ext cx="0" cy="18466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851783" y="5752871"/>
            <a:ext cx="19461" cy="68625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91" y="260866"/>
            <a:ext cx="392588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76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53291" y="41068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3291" y="74775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434" y="556141"/>
            <a:ext cx="392588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225534" y="1043029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696191" y="595354"/>
            <a:ext cx="7516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" y="489466"/>
            <a:ext cx="7516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907526" y="709159"/>
            <a:ext cx="75160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048000" y="595354"/>
            <a:ext cx="9906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799" y="1488363"/>
            <a:ext cx="1371601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86691" y="1403866"/>
            <a:ext cx="561109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674922" y="794266"/>
            <a:ext cx="8564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608122" y="1175266"/>
            <a:ext cx="12192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6970322" y="874621"/>
            <a:ext cx="1066800" cy="1869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674922" y="1784866"/>
            <a:ext cx="1219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758934" y="1708666"/>
            <a:ext cx="53498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492234" y="709159"/>
            <a:ext cx="801688" cy="3859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9799" y="3200400"/>
            <a:ext cx="816126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89798" y="3733800"/>
            <a:ext cx="79326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87" idx="6"/>
          </p:cNvCxnSpPr>
          <p:nvPr/>
        </p:nvCxnSpPr>
        <p:spPr>
          <a:xfrm>
            <a:off x="1295400" y="4936867"/>
            <a:ext cx="1391317" cy="3702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30243" y="5775067"/>
            <a:ext cx="143127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30231" y="6455771"/>
            <a:ext cx="3209555" cy="795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30243" y="2743200"/>
            <a:ext cx="816126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3640603" y="6150110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473086" y="5394067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-72597" y="2974032"/>
            <a:ext cx="39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</a:t>
            </a:r>
            <a:endParaRPr lang="en-US" sz="2400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472136" y="3204864"/>
            <a:ext cx="0" cy="26014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381000" y="3124200"/>
            <a:ext cx="106308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-91363" y="2512367"/>
            <a:ext cx="39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</a:t>
            </a:r>
            <a:endParaRPr lang="en-US" sz="2400" dirty="0"/>
          </a:p>
        </p:txBody>
      </p:sp>
      <p:sp>
        <p:nvSpPr>
          <p:cNvPr id="58" name="Oval 57"/>
          <p:cNvSpPr/>
          <p:nvPr/>
        </p:nvSpPr>
        <p:spPr>
          <a:xfrm>
            <a:off x="1752600" y="5874938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2559952" y="5856209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778664" y="5342431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 flipH="1">
            <a:off x="885446" y="2512367"/>
            <a:ext cx="32794" cy="25992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848689" y="2667000"/>
            <a:ext cx="106308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770799" y="5111598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5503064" y="4599713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8369" y="3502967"/>
            <a:ext cx="391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</a:t>
            </a:r>
            <a:endParaRPr lang="en-US" sz="2400" dirty="0"/>
          </a:p>
        </p:txBody>
      </p:sp>
      <p:sp>
        <p:nvSpPr>
          <p:cNvPr id="71" name="Rectangle 70"/>
          <p:cNvSpPr/>
          <p:nvPr/>
        </p:nvSpPr>
        <p:spPr>
          <a:xfrm>
            <a:off x="1524000" y="4572000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676400" y="4361281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/>
          <p:cNvCxnSpPr/>
          <p:nvPr/>
        </p:nvCxnSpPr>
        <p:spPr>
          <a:xfrm>
            <a:off x="1752600" y="3204864"/>
            <a:ext cx="15800" cy="115641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52400" y="6223893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0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8" name="Oval 77"/>
          <p:cNvSpPr/>
          <p:nvPr/>
        </p:nvSpPr>
        <p:spPr>
          <a:xfrm>
            <a:off x="1676400" y="3124200"/>
            <a:ext cx="106308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/>
          <p:cNvCxnSpPr/>
          <p:nvPr/>
        </p:nvCxnSpPr>
        <p:spPr>
          <a:xfrm flipH="1">
            <a:off x="3048000" y="3657600"/>
            <a:ext cx="14991" cy="208862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2971800" y="3630672"/>
            <a:ext cx="106308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7527199" y="5394067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2580409" y="4897693"/>
            <a:ext cx="106308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8732892" y="4876800"/>
            <a:ext cx="106308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/>
          <p:cNvCxnSpPr>
            <a:endCxn id="83" idx="0"/>
          </p:cNvCxnSpPr>
          <p:nvPr/>
        </p:nvCxnSpPr>
        <p:spPr>
          <a:xfrm>
            <a:off x="7626382" y="5113961"/>
            <a:ext cx="0" cy="2801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492344" y="4953000"/>
            <a:ext cx="0" cy="7889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91"/>
          <p:cNvSpPr/>
          <p:nvPr/>
        </p:nvSpPr>
        <p:spPr>
          <a:xfrm>
            <a:off x="5370471" y="3657600"/>
            <a:ext cx="106308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4301734" y="773677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cxnSp>
        <p:nvCxnSpPr>
          <p:cNvPr id="96" name="Straight Connector 95"/>
          <p:cNvCxnSpPr/>
          <p:nvPr/>
        </p:nvCxnSpPr>
        <p:spPr>
          <a:xfrm flipH="1">
            <a:off x="1302963" y="2743200"/>
            <a:ext cx="9101" cy="222295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4568434" y="883966"/>
            <a:ext cx="757045" cy="93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endCxn id="88" idx="3"/>
          </p:cNvCxnSpPr>
          <p:nvPr/>
        </p:nvCxnSpPr>
        <p:spPr>
          <a:xfrm>
            <a:off x="5989370" y="4923988"/>
            <a:ext cx="2759090" cy="8289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6245143" y="4605663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400477" y="5367663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7380687" y="4610100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907526" y="595354"/>
            <a:ext cx="1018309" cy="5669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H="1">
            <a:off x="2758318" y="728456"/>
            <a:ext cx="1597813" cy="56383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H="1">
            <a:off x="1045364" y="595354"/>
            <a:ext cx="631036" cy="50409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endCxn id="72" idx="6"/>
          </p:cNvCxnSpPr>
          <p:nvPr/>
        </p:nvCxnSpPr>
        <p:spPr>
          <a:xfrm>
            <a:off x="1760500" y="1488363"/>
            <a:ext cx="114266" cy="29872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H="1">
            <a:off x="6598843" y="958343"/>
            <a:ext cx="106757" cy="3517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H="1">
            <a:off x="7527199" y="989528"/>
            <a:ext cx="626201" cy="37483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7598010" y="5527602"/>
            <a:ext cx="0" cy="93831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/>
          <p:cNvSpPr/>
          <p:nvPr/>
        </p:nvSpPr>
        <p:spPr>
          <a:xfrm>
            <a:off x="5181600" y="6084916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5349117" y="5867400"/>
            <a:ext cx="198366" cy="228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Connector 117"/>
          <p:cNvCxnSpPr>
            <a:endCxn id="115" idx="0"/>
          </p:cNvCxnSpPr>
          <p:nvPr/>
        </p:nvCxnSpPr>
        <p:spPr>
          <a:xfrm flipH="1">
            <a:off x="5448300" y="3686446"/>
            <a:ext cx="11567" cy="21809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1582258" y="6455771"/>
            <a:ext cx="3209555" cy="795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2392435" y="6073725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524000" y="6096000"/>
            <a:ext cx="533400" cy="762000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ounded Rectangle 121"/>
          <p:cNvSpPr/>
          <p:nvPr/>
        </p:nvSpPr>
        <p:spPr>
          <a:xfrm>
            <a:off x="4225533" y="2133600"/>
            <a:ext cx="2221331" cy="14140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input EXOR is a Three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Ancilla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Gate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3" name="Straight Connector 122"/>
          <p:cNvCxnSpPr/>
          <p:nvPr/>
        </p:nvCxnSpPr>
        <p:spPr>
          <a:xfrm flipV="1">
            <a:off x="4791813" y="773677"/>
            <a:ext cx="0" cy="87153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6970322" y="1101846"/>
            <a:ext cx="943765" cy="4116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5827322" y="989528"/>
            <a:ext cx="71735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71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636" y="0"/>
            <a:ext cx="9185564" cy="14465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SYNTHESIS WITH EXORS WITH NO LIMIT ON NUMBER OF ANCILLA BITS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91" y="2286000"/>
            <a:ext cx="392588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210133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53291" y="243582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3291" y="277288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2" y="4181475"/>
            <a:ext cx="392588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914142" y="4315289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722812" y="4668363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612078" y="2734293"/>
            <a:ext cx="453634" cy="155840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325485" y="4529069"/>
            <a:ext cx="44356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96191" y="2620488"/>
            <a:ext cx="7516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28800" y="2514600"/>
            <a:ext cx="7516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907526" y="2734293"/>
            <a:ext cx="75160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048000" y="2620488"/>
            <a:ext cx="9906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28799" y="3513497"/>
            <a:ext cx="1371601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86691" y="3429000"/>
            <a:ext cx="561109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172200" y="4419600"/>
            <a:ext cx="8564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105400" y="4800600"/>
            <a:ext cx="12192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7467600" y="4499955"/>
            <a:ext cx="1066800" cy="1869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172200" y="5410200"/>
            <a:ext cx="12192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56212" y="5334000"/>
            <a:ext cx="53498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09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636" y="0"/>
            <a:ext cx="9185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200" dirty="0" smtClean="0"/>
              <a:t>In their design there are 21 </a:t>
            </a:r>
            <a:r>
              <a:rPr lang="en-US" sz="1200" dirty="0" err="1" smtClean="0"/>
              <a:t>memristors</a:t>
            </a:r>
            <a:endParaRPr lang="en-US" sz="12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/>
              <a:t>We need 2 two-input </a:t>
            </a:r>
            <a:r>
              <a:rPr lang="en-US" sz="1200" dirty="0" err="1" smtClean="0"/>
              <a:t>exors</a:t>
            </a:r>
            <a:r>
              <a:rPr lang="en-US" sz="1200" dirty="0" smtClean="0"/>
              <a:t>. </a:t>
            </a:r>
            <a:r>
              <a:rPr lang="en-US" sz="1200" dirty="0" err="1" smtClean="0"/>
              <a:t>Exor</a:t>
            </a:r>
            <a:r>
              <a:rPr lang="en-US" sz="1200" dirty="0" smtClean="0"/>
              <a:t> has 4 gates.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/>
              <a:t>2*4 = 8.  Our design has 8 gates not 21.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 smtClean="0"/>
              <a:t>But we have fan-out of two 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91" y="1371600"/>
            <a:ext cx="392588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18693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53291" y="1521422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53291" y="185848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12" y="3267075"/>
            <a:ext cx="3925888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7769" y="3409616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19991" y="4778433"/>
            <a:ext cx="487680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Conclusion.  When we want to decrease the number of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ancilla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bits we need: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Methods with many </a:t>
            </a:r>
            <a:r>
              <a:rPr lang="en-US" sz="2000" dirty="0" err="1" smtClean="0"/>
              <a:t>exors</a:t>
            </a:r>
            <a:r>
              <a:rPr lang="en-US" sz="2000" dirty="0" smtClean="0"/>
              <a:t> are not good as they would require copying elements.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Methods are good if they naturally create trees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4722812" y="3753963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612078" y="1819893"/>
            <a:ext cx="453634" cy="15584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96191" y="3602015"/>
            <a:ext cx="44356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09800" y="685800"/>
            <a:ext cx="3046412" cy="2581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59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3142</Words>
  <Application>Microsoft Office PowerPoint</Application>
  <PresentationFormat>On-screen Show (4:3)</PresentationFormat>
  <Paragraphs>1107</Paragraphs>
  <Slides>103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4" baseType="lpstr">
      <vt:lpstr>Office Theme</vt:lpstr>
      <vt:lpstr>Application of Feynman-like notation to synthesis of circuits from memristors</vt:lpstr>
      <vt:lpstr>Using the Memristor to build basic logic gates</vt:lpstr>
      <vt:lpstr>Logic Design with Memristors</vt:lpstr>
      <vt:lpstr>Leon Chua Historic Discovery</vt:lpstr>
      <vt:lpstr>Memristors becoming practical</vt:lpstr>
      <vt:lpstr>So far, most of the applications of memristor are in analog design</vt:lpstr>
      <vt:lpstr>PowerPoint Presentation</vt:lpstr>
      <vt:lpstr>We can do standard binary logic with memristors!</vt:lpstr>
      <vt:lpstr>Computing with Memristive Devices</vt:lpstr>
      <vt:lpstr>Islands of Memristors for parallel calculations, SIMD mode inside normal MOSFET logic</vt:lpstr>
      <vt:lpstr>Memristive Stateful Logic Gate</vt:lpstr>
      <vt:lpstr>PowerPoint Presentation</vt:lpstr>
      <vt:lpstr>Memristive Implication Logic</vt:lpstr>
      <vt:lpstr>PowerPoint Presentation</vt:lpstr>
      <vt:lpstr>Memristive Implication Logic</vt:lpstr>
      <vt:lpstr>PowerPoint Presentation</vt:lpstr>
      <vt:lpstr>PowerPoint Presentation</vt:lpstr>
      <vt:lpstr>Memristor Based XOR gate</vt:lpstr>
      <vt:lpstr>PowerPoint Presentation</vt:lpstr>
      <vt:lpstr>PowerPoint Presentation</vt:lpstr>
      <vt:lpstr>PowerPoint Presentation</vt:lpstr>
      <vt:lpstr>Using the Memristor to build basic logic gates</vt:lpstr>
      <vt:lpstr>PowerPoint Presentation</vt:lpstr>
      <vt:lpstr>examples</vt:lpstr>
      <vt:lpstr>example</vt:lpstr>
      <vt:lpstr>PowerPoint Presentation</vt:lpstr>
      <vt:lpstr>PowerPoint Presentation</vt:lpstr>
      <vt:lpstr>PowerPoint Presentation</vt:lpstr>
      <vt:lpstr>NOT &amp; OR</vt:lpstr>
      <vt:lpstr>NOT &amp; OR</vt:lpstr>
      <vt:lpstr>PowerPoint Presentation</vt:lpstr>
      <vt:lpstr>PowerPoint Presentation</vt:lpstr>
      <vt:lpstr>NAND &amp; AND</vt:lpstr>
      <vt:lpstr>NAND &amp; AND</vt:lpstr>
      <vt:lpstr>PowerPoint Presentation</vt:lpstr>
      <vt:lpstr>PowerPoint Presentation</vt:lpstr>
      <vt:lpstr>Inhibit gate </vt:lpstr>
      <vt:lpstr>PSE gates</vt:lpstr>
      <vt:lpstr>PowerPoint Presentation</vt:lpstr>
      <vt:lpstr>PowerPoint Presentation</vt:lpstr>
      <vt:lpstr>NOR Gates</vt:lpstr>
      <vt:lpstr>NOR</vt:lpstr>
      <vt:lpstr>EXOR Gates</vt:lpstr>
      <vt:lpstr>EXOR = 8 literals in NAND = 8 IMPLY</vt:lpstr>
      <vt:lpstr>PowerPoint Presentation</vt:lpstr>
      <vt:lpstr>PowerPoint Presentation</vt:lpstr>
      <vt:lpstr>PowerPoint Presentation</vt:lpstr>
      <vt:lpstr>MUX</vt:lpstr>
      <vt:lpstr>MUX</vt:lpstr>
      <vt:lpstr>Circuits from reversible gates versus circuits from memristor material implications</vt:lpstr>
      <vt:lpstr>Examples of typical multi-input gates</vt:lpstr>
      <vt:lpstr>PowerPoint Presentation</vt:lpstr>
      <vt:lpstr>PowerPoint Presentation</vt:lpstr>
      <vt:lpstr>Gates from AND and OR similar to PS Gate</vt:lpstr>
      <vt:lpstr>PowerPoint Presentation</vt:lpstr>
      <vt:lpstr>PowerPoint Presentation</vt:lpstr>
      <vt:lpstr>AND/OR gate (PS gate)</vt:lpstr>
      <vt:lpstr>PowerPoint Presentation</vt:lpstr>
      <vt:lpstr>METHOD 1: Example of synthesis using the step-by-step realization method with KMaps</vt:lpstr>
      <vt:lpstr>Using the Memristor to build OTHER gates</vt:lpstr>
      <vt:lpstr>Example of synthesis based on mapping</vt:lpstr>
      <vt:lpstr>PowerPoint Presentation</vt:lpstr>
      <vt:lpstr>Ashenhurst Curtis Decomposition</vt:lpstr>
      <vt:lpstr>Ashenhurst-Curtis Decomposition</vt:lpstr>
      <vt:lpstr>Ashenhurst-Curtis Decomposition with symmetric predecessor</vt:lpstr>
      <vt:lpstr>Ashenhurst-Curtis Decomposition with symmetric predecessor</vt:lpstr>
      <vt:lpstr>Ashenhurst-Curtis Decomposition with symmetric predecessor and successor</vt:lpstr>
      <vt:lpstr>METHOD 2:  Bi-Decomposition of Binary Single-Output Circuits</vt:lpstr>
      <vt:lpstr>Boolean Operations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final algorithm (initial ideas)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Memristors vs reversible</vt:lpstr>
      <vt:lpstr>PowerPoint Presentation</vt:lpstr>
      <vt:lpstr>PowerPoint Presentation</vt:lpstr>
      <vt:lpstr>PowerPoint Presentation</vt:lpstr>
      <vt:lpstr>PowerPoint Presentation</vt:lpstr>
      <vt:lpstr>AND/OR</vt:lpstr>
      <vt:lpstr>MUX</vt:lpstr>
      <vt:lpstr>MUX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Portland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mperkows</dc:creator>
  <cp:lastModifiedBy>mperkows</cp:lastModifiedBy>
  <cp:revision>87</cp:revision>
  <dcterms:created xsi:type="dcterms:W3CDTF">2012-05-19T22:26:43Z</dcterms:created>
  <dcterms:modified xsi:type="dcterms:W3CDTF">2012-11-05T20:10:55Z</dcterms:modified>
</cp:coreProperties>
</file>